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4"/>
    <p:sldMasterId id="2147483708" r:id="rId5"/>
    <p:sldMasterId id="2147483695" r:id="rId6"/>
    <p:sldMasterId id="2147483702" r:id="rId7"/>
  </p:sldMasterIdLst>
  <p:notesMasterIdLst>
    <p:notesMasterId r:id="rId12"/>
  </p:notesMasterIdLst>
  <p:sldIdLst>
    <p:sldId id="256" r:id="rId8"/>
    <p:sldId id="257" r:id="rId9"/>
    <p:sldId id="258" r:id="rId10"/>
    <p:sldId id="262" r:id="rId11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Psote esitys" id="{EC940E6B-B0C3-F849-A864-5B1216E39F8F}">
          <p14:sldIdLst>
            <p14:sldId id="256"/>
            <p14:sldId id="257"/>
            <p14:sldId id="258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9"/>
    <p:restoredTop sz="94657"/>
  </p:normalViewPr>
  <p:slideViewPr>
    <p:cSldViewPr snapToGrid="0">
      <p:cViewPr varScale="1">
        <p:scale>
          <a:sx n="79" d="100"/>
          <a:sy n="79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Normaali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Normaali" charset="0"/>
              </a:defRPr>
            </a:lvl1pPr>
          </a:lstStyle>
          <a:p>
            <a:fld id="{49F2F0CF-D075-4FFB-84C7-5CBA86648592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Normaali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Normaali" charset="0"/>
              </a:defRPr>
            </a:lvl1pPr>
          </a:lstStyle>
          <a:p>
            <a:fld id="{9B02C0F6-0380-4311-99DF-17D6125888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7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1pPr>
    <a:lvl2pPr marL="68580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2pPr>
    <a:lvl3pPr marL="137160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3pPr>
    <a:lvl4pPr marL="205740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4pPr>
    <a:lvl5pPr marL="2743200" algn="l" defTabSz="1371600" rtl="0" eaLnBrk="1" latinLnBrk="0" hangingPunct="1">
      <a:defRPr sz="1800" b="0" i="0" kern="1200">
        <a:solidFill>
          <a:schemeClr val="tx1"/>
        </a:solidFill>
        <a:latin typeface="Calibri Normaali" charset="0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57300" y="4149725"/>
            <a:ext cx="15773400" cy="198913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8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7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03" y="1384886"/>
            <a:ext cx="15309014" cy="6668251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59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28963" y="3274846"/>
            <a:ext cx="15773400" cy="198913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3144252"/>
            <a:ext cx="18288000" cy="714433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69544" y="1359320"/>
            <a:ext cx="16436140" cy="1544301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89635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9843002" y="2566737"/>
            <a:ext cx="7735888" cy="6128084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843002" y="850232"/>
            <a:ext cx="7735888" cy="1540042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öreä 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3432007" y="-721895"/>
            <a:ext cx="11502190" cy="11502190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5886" y="2743200"/>
            <a:ext cx="8380830" cy="583932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655886" y="866274"/>
            <a:ext cx="8380830" cy="163846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2270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409829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12337388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64794" y="866273"/>
            <a:ext cx="16324848" cy="1491916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866274"/>
            <a:ext cx="15773400" cy="1670551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05263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05263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7860632" cy="10288588"/>
          </a:xfrm>
          <a:prstGeom prst="rect">
            <a:avLst/>
          </a:prstGeom>
          <a:solidFill>
            <a:srgbClr val="005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8678779" y="1299412"/>
            <a:ext cx="8900111" cy="7395410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1579" y="1299412"/>
            <a:ext cx="6657474" cy="6882061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3144252"/>
            <a:ext cx="18288000" cy="714433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69544" y="1359320"/>
            <a:ext cx="16436140" cy="1544301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03" y="2983832"/>
            <a:ext cx="15501518" cy="5678905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22903" y="1187116"/>
            <a:ext cx="15501518" cy="1622425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johon voi lisätä taustakuv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7515" y="4397796"/>
            <a:ext cx="10395285" cy="3863887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johon voi lisätä taustakuv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8288000" cy="10288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7515" y="4397796"/>
            <a:ext cx="10395285" cy="3863887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rgbClr val="005A9B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896350" cy="10288588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9843002" y="2566737"/>
            <a:ext cx="7735888" cy="6128084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843002" y="850232"/>
            <a:ext cx="7735888" cy="1540042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4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öreä 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3432007" y="-721895"/>
            <a:ext cx="11502190" cy="11502190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8655886" y="2743200"/>
            <a:ext cx="8380830" cy="583932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55886" y="866274"/>
            <a:ext cx="8380830" cy="163846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2270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409829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12337388" y="3039974"/>
            <a:ext cx="5502442" cy="5502442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64794" y="866273"/>
            <a:ext cx="16324848" cy="1491916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34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57300" y="866274"/>
            <a:ext cx="15773400" cy="1670551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05263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05263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63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0"/>
            <a:ext cx="7860632" cy="10288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779" y="1299412"/>
            <a:ext cx="8900111" cy="7395410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601579" y="1299412"/>
            <a:ext cx="6657474" cy="68820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i="0" kern="120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>
                <a:solidFill>
                  <a:srgbClr val="005A9B"/>
                </a:solidFill>
              </a:rPr>
              <a:t>Click to edit Master title style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0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03" y="2983832"/>
            <a:ext cx="15501518" cy="5678905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20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22903" y="1187116"/>
            <a:ext cx="15501518" cy="1622425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6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28963" y="3274846"/>
            <a:ext cx="15773400" cy="1989137"/>
          </a:xfrm>
          <a:prstGeom prst="rect">
            <a:avLst/>
          </a:prstGeom>
        </p:spPr>
        <p:txBody>
          <a:bodyPr/>
          <a:lstStyle>
            <a:lvl1pPr>
              <a:defRPr sz="54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4824909" y="9504029"/>
            <a:ext cx="671763" cy="458119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2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8288000" cy="10288588"/>
          </a:xfrm>
          <a:prstGeom prst="rect">
            <a:avLst/>
          </a:prstGeom>
          <a:solidFill>
            <a:srgbClr val="005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3396" y="8550442"/>
            <a:ext cx="2648819" cy="172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2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06" r:id="rId2"/>
    <p:sldLayoutId id="2147483665" r:id="rId3"/>
    <p:sldLayoutId id="2147483707" r:id="rId4"/>
    <p:sldLayoutId id="2147483666" r:id="rId5"/>
    <p:sldLayoutId id="2147483667" r:id="rId6"/>
    <p:sldLayoutId id="2147483731" r:id="rId7"/>
    <p:sldLayoutId id="2147483730" r:id="rId8"/>
    <p:sldLayoutId id="2147483669" r:id="rId9"/>
    <p:sldLayoutId id="2147483670" r:id="rId10"/>
    <p:sldLayoutId id="2147483671" r:id="rId11"/>
    <p:sldLayoutId id="2147483694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8288000" cy="102885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354" y="8550442"/>
            <a:ext cx="2670646" cy="173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0" r:id="rId2"/>
    <p:sldLayoutId id="2147483711" r:id="rId3"/>
    <p:sldLayoutId id="2147483712" r:id="rId4"/>
    <p:sldLayoutId id="2147483729" r:id="rId5"/>
    <p:sldLayoutId id="2147483714" r:id="rId6"/>
    <p:sldLayoutId id="2147483728" r:id="rId7"/>
    <p:sldLayoutId id="2147483717" r:id="rId8"/>
    <p:sldLayoutId id="2147483716" r:id="rId9"/>
    <p:sldLayoutId id="2147483718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8288000" cy="10288588"/>
          </a:xfrm>
          <a:prstGeom prst="rect">
            <a:avLst/>
          </a:prstGeom>
          <a:solidFill>
            <a:srgbClr val="005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24" y="3280241"/>
            <a:ext cx="5749902" cy="374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50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0" r:id="rId2"/>
    <p:sldLayoutId id="2147483701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966" y="3296283"/>
            <a:ext cx="5678905" cy="369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9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sz="quarter" idx="10"/>
          </p:nvPr>
        </p:nvSpPr>
        <p:spPr>
          <a:xfrm>
            <a:off x="394447" y="0"/>
            <a:ext cx="18288000" cy="10288588"/>
          </a:xfrm>
        </p:spPr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1257300" y="2170176"/>
            <a:ext cx="15773400" cy="6742175"/>
          </a:xfrm>
        </p:spPr>
        <p:txBody>
          <a:bodyPr/>
          <a:lstStyle/>
          <a:p>
            <a:pPr algn="ctr"/>
            <a:r>
              <a:rPr lang="fi-FI" dirty="0"/>
              <a:t>Hoitotakuu-osio – nykytila ja</a:t>
            </a:r>
            <a:br>
              <a:rPr lang="fi-FI" dirty="0"/>
            </a:br>
            <a:r>
              <a:rPr lang="fi-FI" dirty="0"/>
              <a:t> jatkokauden suunnitelmat</a:t>
            </a:r>
            <a:br>
              <a:rPr lang="fi-FI" dirty="0"/>
            </a:br>
            <a:r>
              <a:rPr lang="fi-FI" sz="4800" dirty="0" err="1"/>
              <a:t>Popsote</a:t>
            </a:r>
            <a:br>
              <a:rPr lang="fi-FI" sz="4800" dirty="0"/>
            </a:br>
            <a:br>
              <a:rPr lang="fi-FI" sz="4800" dirty="0"/>
            </a:br>
            <a:r>
              <a:rPr lang="fi-FI" sz="4800" dirty="0"/>
              <a:t>25.11.2021</a:t>
            </a:r>
            <a:br>
              <a:rPr lang="fi-FI" sz="4400" dirty="0"/>
            </a:br>
            <a:br>
              <a:rPr lang="fi-FI" sz="4400" dirty="0"/>
            </a:br>
            <a:r>
              <a:rPr lang="fi-FI" sz="4400" dirty="0"/>
              <a:t>Anu Eskelinen</a:t>
            </a:r>
            <a:br>
              <a:rPr lang="fi-FI" sz="4400"/>
            </a:br>
            <a:r>
              <a:rPr lang="fi-FI" sz="4400"/>
              <a:t>Projektikoordinaattori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118329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E35A97AD-299F-4100-8BC7-936941306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903" y="2133600"/>
            <a:ext cx="15501518" cy="6813175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- Moniammatillisen työtavan pilotti alkanut syyskuussa Kuusamossa, Pudasjärvellä ja Oulun Kontinkankaan hyvinvointikeskuksen kakkostiimissä. Kesto 12 kk. </a:t>
            </a:r>
          </a:p>
          <a:p>
            <a:pPr marL="0" indent="0">
              <a:buNone/>
            </a:pPr>
            <a:r>
              <a:rPr lang="fi-FI" dirty="0"/>
              <a:t>- Omaolon eri osioita viedään syksyn aikana tuotantoon maakunnassa</a:t>
            </a:r>
          </a:p>
          <a:p>
            <a:pPr>
              <a:buFontTx/>
              <a:buChar char="-"/>
            </a:pPr>
            <a:r>
              <a:rPr lang="fi-FI" dirty="0" err="1"/>
              <a:t>Esh</a:t>
            </a:r>
            <a:r>
              <a:rPr lang="fi-FI" dirty="0"/>
              <a:t>-</a:t>
            </a:r>
            <a:r>
              <a:rPr lang="fi-FI" dirty="0" err="1"/>
              <a:t>pth</a:t>
            </a:r>
            <a:r>
              <a:rPr lang="fi-FI" dirty="0"/>
              <a:t>-yhteistyön piloteista ensimmäinen, haavanhoitopilotti on käynnistynyt. Kesto 3+3 kk. Kuusamo, Oulunkaari, Oulusta Tuiran HVA ja Kalajoki. Selvittelyssä mm. tekonivelleikkauksen jälkeinen kontrolli etänä </a:t>
            </a:r>
            <a:r>
              <a:rPr lang="fi-FI" dirty="0" err="1"/>
              <a:t>ft:n</a:t>
            </a:r>
            <a:r>
              <a:rPr lang="fi-FI" dirty="0"/>
              <a:t> avulla, ihotautiklinkikan liittyminen haavanhoitopilottiin, insuliinipumppuhoitoisten tyypin 1 diabeetikkojen etäkontrollit, munuaisten vajaatoimintapotilaiden hoitoon liittyvä pilotti.</a:t>
            </a:r>
          </a:p>
          <a:p>
            <a:pPr>
              <a:buFontTx/>
              <a:buChar char="-"/>
            </a:pPr>
            <a:r>
              <a:rPr lang="fi-FI" dirty="0"/>
              <a:t>Toisaalla pilotoitu MCC-potilaan digihoitopolun jalkautusta </a:t>
            </a:r>
            <a:r>
              <a:rPr lang="fi-FI" dirty="0" err="1"/>
              <a:t>pth:oon</a:t>
            </a:r>
            <a:r>
              <a:rPr lang="fi-FI" dirty="0"/>
              <a:t> 3/21-9/21 -&gt; laajennus koko tulevalle </a:t>
            </a:r>
            <a:r>
              <a:rPr lang="fi-FI" dirty="0" err="1"/>
              <a:t>HVA:lle</a:t>
            </a:r>
            <a:r>
              <a:rPr lang="fi-FI" dirty="0"/>
              <a:t>?</a:t>
            </a:r>
          </a:p>
          <a:p>
            <a:pPr>
              <a:buFontTx/>
              <a:buChar char="-"/>
            </a:pPr>
            <a:r>
              <a:rPr lang="fi-FI" dirty="0"/>
              <a:t>7 organisaatiota lähdössä 18.1.22 alkavaan </a:t>
            </a:r>
            <a:r>
              <a:rPr lang="fi-FI" dirty="0" err="1"/>
              <a:t>THL:n</a:t>
            </a:r>
            <a:r>
              <a:rPr lang="fi-FI" dirty="0"/>
              <a:t> hyvä vastaanottovalmennukseen . Hoitotakuu-osion tavoitteena on tukea matka- ja majoituskuluissa</a:t>
            </a:r>
          </a:p>
          <a:p>
            <a:pPr marL="0" indent="0">
              <a:buNone/>
            </a:pPr>
            <a:r>
              <a:rPr lang="fi-FI" dirty="0"/>
              <a:t>-Projektikoordinaattori osallistunut </a:t>
            </a:r>
            <a:r>
              <a:rPr lang="fi-FI" dirty="0" err="1"/>
              <a:t>Vate</a:t>
            </a:r>
            <a:r>
              <a:rPr lang="fi-FI" dirty="0"/>
              <a:t>-tuotannon valmistelua koskeviin kokouksiin</a:t>
            </a:r>
          </a:p>
          <a:p>
            <a:pPr>
              <a:buFontTx/>
              <a:buChar char="-"/>
            </a:pPr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2AB7CFC-0738-4BB8-A8AE-403E4701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Nykytila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DBAE794-E6E0-479D-8677-E6755C3FCB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C6391-E5AA-4B2F-B19C-1C030F29CA3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charset="0"/>
                <a:cs typeface="Calibri Light" charset="0"/>
              </a:rPr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9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6024E03-F1CF-4EC9-AFB0-ABAB8107D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903" y="2983832"/>
            <a:ext cx="15501518" cy="6117640"/>
          </a:xfrm>
        </p:spPr>
        <p:txBody>
          <a:bodyPr/>
          <a:lstStyle/>
          <a:p>
            <a:pPr>
              <a:buFontTx/>
              <a:buChar char="-"/>
            </a:pPr>
            <a:r>
              <a:rPr lang="fi-FI" dirty="0"/>
              <a:t>Hankeosioiden välisenä yhteistyönä digitaitokoulutusta kaksi kolmen osion kokonaisuutta syksyn 2021 aikana, kolmatta suunnitellaan keväälle 2022.</a:t>
            </a:r>
          </a:p>
          <a:p>
            <a:pPr>
              <a:buFontTx/>
              <a:buChar char="-"/>
            </a:pPr>
            <a:r>
              <a:rPr lang="fi-FI" dirty="0"/>
              <a:t>Koulutustarvekysely </a:t>
            </a:r>
            <a:r>
              <a:rPr lang="fi-FI" dirty="0" err="1"/>
              <a:t>pth:n</a:t>
            </a:r>
            <a:r>
              <a:rPr lang="fi-FI" dirty="0"/>
              <a:t> hoitohenkilökunnalle kohdennettu 6/21, meneillään kilpailutukseen valmistautuminen. Tavoitteena oppilaitosyhteistyönä 2022 toteutettava vuoden kestoinen kokonaisuus jolla tuetaan esiin nousseita osaamistarpeita. Ehkä toinen vastaava kokonaisuus 2023. </a:t>
            </a:r>
          </a:p>
          <a:p>
            <a:pPr>
              <a:buFontTx/>
              <a:buChar char="-"/>
            </a:pPr>
            <a:r>
              <a:rPr lang="fi-FI" dirty="0"/>
              <a:t>Koulutussuunnittelija markkinoi ajankohtaisia koulutuksia aluekehittäjien avulla. Myös </a:t>
            </a:r>
            <a:r>
              <a:rPr lang="fi-FI" dirty="0" err="1"/>
              <a:t>TerveyskyläPro</a:t>
            </a:r>
            <a:r>
              <a:rPr lang="fi-FI" dirty="0"/>
              <a:t>-työkalun ja Oppiportin koulutusten hyödyntämistä nykyistä enemmän tuetaan</a:t>
            </a:r>
          </a:p>
          <a:p>
            <a:pPr>
              <a:buFontTx/>
              <a:buChar char="-"/>
            </a:pPr>
            <a:r>
              <a:rPr lang="fi-FI" dirty="0" err="1"/>
              <a:t>TulSoten</a:t>
            </a:r>
            <a:r>
              <a:rPr lang="fi-FI" dirty="0"/>
              <a:t> yhteisiä työpajoja on toteutettu aluekehittäjille ja ensi vuonna tavoitteena samantyyppinen toiminta. </a:t>
            </a:r>
          </a:p>
          <a:p>
            <a:pPr>
              <a:buFontTx/>
              <a:buChar char="-"/>
            </a:pPr>
            <a:r>
              <a:rPr lang="fi-FI" dirty="0"/>
              <a:t>Kirjaamisen yhtenäistämisen kehittämiseen on osallistuttu osioiden välisenä yhteistyönä. Yhteys tiedon laatuun ja tiedolla johtamisen vahvistamiseen </a:t>
            </a:r>
            <a:r>
              <a:rPr lang="fi-FI" dirty="0" err="1"/>
              <a:t>pth:ssa</a:t>
            </a:r>
            <a:r>
              <a:rPr lang="fi-FI" dirty="0"/>
              <a:t>.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502591D-1818-4BDD-8CFD-489B11C43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Nykytila, koulutusta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B5D7640-F45D-47ED-A1B5-8AB3609ECF3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C6391-E5AA-4B2F-B19C-1C030F29CA3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charset="0"/>
                <a:cs typeface="Calibri Light" charset="0"/>
              </a:rPr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07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5C5EF45-9310-4478-8EDD-7DA0E89F6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903" y="2983831"/>
            <a:ext cx="15501518" cy="6520197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-Koulutus</a:t>
            </a:r>
          </a:p>
          <a:p>
            <a:pPr marL="0" indent="0">
              <a:buNone/>
            </a:pPr>
            <a:r>
              <a:rPr lang="fi-FI" dirty="0"/>
              <a:t>-Digitaaliset työkalut</a:t>
            </a:r>
          </a:p>
          <a:p>
            <a:pPr marL="0" indent="0">
              <a:buNone/>
            </a:pPr>
            <a:r>
              <a:rPr lang="fi-FI" dirty="0"/>
              <a:t>-Jononpurkukokonaisuus johon yhdistettynä sähköisten palveluiden pilotti</a:t>
            </a:r>
          </a:p>
          <a:p>
            <a:pPr marL="0" indent="0">
              <a:buNone/>
            </a:pPr>
            <a:r>
              <a:rPr lang="fi-FI" dirty="0"/>
              <a:t>-Yhteisrekrytointitoiminnan suunnittelu ja käynnistys</a:t>
            </a:r>
          </a:p>
          <a:p>
            <a:pPr marL="0" indent="0">
              <a:buNone/>
            </a:pPr>
            <a:r>
              <a:rPr lang="fi-FI" dirty="0"/>
              <a:t>-Hyvä vastaanotto-valmennus</a:t>
            </a:r>
          </a:p>
          <a:p>
            <a:pPr marL="0" indent="0">
              <a:buNone/>
            </a:pPr>
            <a:r>
              <a:rPr lang="fi-FI" dirty="0"/>
              <a:t>-Nykyiset pilotit jatkuvat. Uutena mahdollisesti työpanosten kohdentumiseen liittyvä pilotti</a:t>
            </a:r>
          </a:p>
          <a:p>
            <a:pPr marL="0" indent="0">
              <a:buNone/>
            </a:pPr>
            <a:r>
              <a:rPr lang="fi-FI" dirty="0"/>
              <a:t>-Osallistuminen asiakas- ja palveluohjauksen kehittämiseen</a:t>
            </a:r>
          </a:p>
          <a:p>
            <a:pPr marL="0" indent="0">
              <a:buNone/>
            </a:pPr>
            <a:r>
              <a:rPr lang="fi-FI" dirty="0"/>
              <a:t>-Osallistuminen virtuaalisen sotekeskuksen kehittämiseen</a:t>
            </a:r>
          </a:p>
          <a:p>
            <a:pPr marL="0" indent="0">
              <a:buNone/>
            </a:pPr>
            <a:r>
              <a:rPr lang="fi-FI" dirty="0"/>
              <a:t>-Osallistuminen tiedon laadun ja tiedolla johtamisen kehittämiseen </a:t>
            </a:r>
            <a:r>
              <a:rPr lang="fi-FI" dirty="0" err="1"/>
              <a:t>pth:ssa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-Kehittäjien säännölliset palaverit jatkossa </a:t>
            </a:r>
            <a:r>
              <a:rPr lang="fi-FI" dirty="0" err="1"/>
              <a:t>Tulsoten</a:t>
            </a:r>
            <a:r>
              <a:rPr lang="fi-FI" dirty="0"/>
              <a:t> kaikille kehittäjille ja projektikoordinaattoreille yhteisiä</a:t>
            </a:r>
          </a:p>
          <a:p>
            <a:pPr marL="0" indent="0">
              <a:buNone/>
            </a:pPr>
            <a:r>
              <a:rPr lang="fi-FI" dirty="0"/>
              <a:t>-Uutena osiona suun terveydenhuollon hoidon saatavuutta tukeva kehittäminen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DC252D0-8437-420D-8C00-DC8EBE658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Kehittämisen sisältöjä jatkokaudella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DD57C7-09EA-490F-8110-587E72616B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C6391-E5AA-4B2F-B19C-1C030F29CA3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charset="0"/>
                <a:cs typeface="Calibri Light" charset="0"/>
              </a:rPr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92668"/>
      </p:ext>
    </p:extLst>
  </p:cSld>
  <p:clrMapOvr>
    <a:masterClrMapping/>
  </p:clrMapOvr>
</p:sld>
</file>

<file path=ppt/theme/theme1.xml><?xml version="1.0" encoding="utf-8"?>
<a:theme xmlns:a="http://schemas.openxmlformats.org/drawingml/2006/main" name="DIat sinisellä taustalla">
  <a:themeElements>
    <a:clrScheme name="Mukautettu 14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80D0C8"/>
      </a:accent1>
      <a:accent2>
        <a:srgbClr val="497BBD"/>
      </a:accent2>
      <a:accent3>
        <a:srgbClr val="F174A7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at sinisellä taustalla">
  <a:themeElements>
    <a:clrScheme name="Mukautettu 1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80D0DE"/>
      </a:accent1>
      <a:accent2>
        <a:srgbClr val="497BBD"/>
      </a:accent2>
      <a:accent3>
        <a:srgbClr val="F074A7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GO">
  <a:themeElements>
    <a:clrScheme name="Main Them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4177C9"/>
      </a:accent1>
      <a:accent2>
        <a:srgbClr val="4177C9"/>
      </a:accent2>
      <a:accent3>
        <a:srgbClr val="F9FAFD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LOGO">
  <a:themeElements>
    <a:clrScheme name="Main Them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4177C9"/>
      </a:accent1>
      <a:accent2>
        <a:srgbClr val="4177C9"/>
      </a:accent2>
      <a:accent3>
        <a:srgbClr val="F9FAFD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5E1FCBDF9EF6469FBACDE2B3F2D326" ma:contentTypeVersion="15" ma:contentTypeDescription="Luo uusi asiakirja." ma:contentTypeScope="" ma:versionID="9011dc19433f2c86e40846b50a0f7834">
  <xsd:schema xmlns:xsd="http://www.w3.org/2001/XMLSchema" xmlns:xs="http://www.w3.org/2001/XMLSchema" xmlns:p="http://schemas.microsoft.com/office/2006/metadata/properties" xmlns:ns1="http://schemas.microsoft.com/sharepoint/v3" xmlns:ns3="a734e486-019c-4ff1-82cc-19d03da5b7e1" xmlns:ns4="5d63f59d-5500-40d9-be6a-7b72b8ec8c7e" targetNamespace="http://schemas.microsoft.com/office/2006/metadata/properties" ma:root="true" ma:fieldsID="7d4688c3c239277d261872fe4f866e1e" ns1:_="" ns3:_="" ns4:_="">
    <xsd:import namespace="http://schemas.microsoft.com/sharepoint/v3"/>
    <xsd:import namespace="a734e486-019c-4ff1-82cc-19d03da5b7e1"/>
    <xsd:import namespace="5d63f59d-5500-40d9-be6a-7b72b8ec8c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4e486-019c-4ff1-82cc-19d03da5b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3f59d-5500-40d9-be6a-7b72b8ec8c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633C83-F428-49AD-886B-DA76170263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734e486-019c-4ff1-82cc-19d03da5b7e1"/>
    <ds:schemaRef ds:uri="5d63f59d-5500-40d9-be6a-7b72b8ec8c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DA8D12-DA0D-4BDD-B18D-7B8895C5AAC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163B450-3E8E-43B6-97A0-09DB071022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9570</TotalTime>
  <Words>319</Words>
  <Application>Microsoft Office PowerPoint</Application>
  <PresentationFormat>Mukautettu</PresentationFormat>
  <Paragraphs>29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Calibri Normaali</vt:lpstr>
      <vt:lpstr>Montserrat</vt:lpstr>
      <vt:lpstr>Roboto Light</vt:lpstr>
      <vt:lpstr>DIat sinisellä taustalla</vt:lpstr>
      <vt:lpstr>1_DIat sinisellä taustalla</vt:lpstr>
      <vt:lpstr>LOGO</vt:lpstr>
      <vt:lpstr>1_LOGO</vt:lpstr>
      <vt:lpstr>Hoitotakuu-osio – nykytila ja  jatkokauden suunnitelmat Popsote  25.11.2021  Anu Eskelinen Projektikoordinaattori</vt:lpstr>
      <vt:lpstr>Nykytila</vt:lpstr>
      <vt:lpstr>Nykytila, koulutusta</vt:lpstr>
      <vt:lpstr>Kehittämisen sisältöjä jatkokaudella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Katya</dc:creator>
  <cp:lastModifiedBy>Eskelinen Anu</cp:lastModifiedBy>
  <cp:revision>190</cp:revision>
  <dcterms:created xsi:type="dcterms:W3CDTF">2018-05-13T04:06:27Z</dcterms:created>
  <dcterms:modified xsi:type="dcterms:W3CDTF">2021-12-01T10:14:47Z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0x010100015E1FCBDF9EF6469FBACDE2B3F2D326</vt:lpwstr>
  </property>
</Properties>
</file>