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8" r:id="rId5"/>
    <p:sldMasterId id="2147483730" r:id="rId6"/>
  </p:sldMasterIdLst>
  <p:notesMasterIdLst>
    <p:notesMasterId r:id="rId16"/>
  </p:notesMasterIdLst>
  <p:handoutMasterIdLst>
    <p:handoutMasterId r:id="rId17"/>
  </p:handoutMasterIdLst>
  <p:sldIdLst>
    <p:sldId id="257" r:id="rId7"/>
    <p:sldId id="258" r:id="rId8"/>
    <p:sldId id="260" r:id="rId9"/>
    <p:sldId id="261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46"/>
    <a:srgbClr val="FEB7A4"/>
    <a:srgbClr val="3B54BC"/>
    <a:srgbClr val="FDEEE9"/>
    <a:srgbClr val="FFE5E5"/>
    <a:srgbClr val="000C4A"/>
    <a:srgbClr val="FFC5B3"/>
    <a:srgbClr val="EFF2FA"/>
    <a:srgbClr val="FEF7F4"/>
    <a:srgbClr val="FF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6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9C018-0BE5-4D13-964B-3E0EBD0FB20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2DEA10-BEA7-47C9-B9AE-43AA470A156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Työ on aloitettu työryhmän kokoamisella 4/2022 moniammatillinen tiimi tulevalta hyvinvointialueelta. Saatu hyvä toimiva tiimi, jossa avataan polun vaiheita. Tavoite on kirkkaana ja geneerinen kuntoutuspolku valmistuu joulukuussa. </a:t>
          </a:r>
          <a:endParaRPr lang="en-US"/>
        </a:p>
      </dgm:t>
    </dgm:pt>
    <dgm:pt modelId="{0F1A3867-1CEC-481E-AB2C-CBC3D3E011EB}" type="parTrans" cxnId="{2F999815-E33A-486B-B149-ADA2AE75F92E}">
      <dgm:prSet/>
      <dgm:spPr/>
      <dgm:t>
        <a:bodyPr/>
        <a:lstStyle/>
        <a:p>
          <a:endParaRPr lang="en-US"/>
        </a:p>
      </dgm:t>
    </dgm:pt>
    <dgm:pt modelId="{89BB21CB-9BAB-4B37-A607-42CDE879C8DA}" type="sibTrans" cxnId="{2F999815-E33A-486B-B149-ADA2AE75F92E}">
      <dgm:prSet/>
      <dgm:spPr/>
      <dgm:t>
        <a:bodyPr/>
        <a:lstStyle/>
        <a:p>
          <a:endParaRPr lang="en-US"/>
        </a:p>
      </dgm:t>
    </dgm:pt>
    <dgm:pt modelId="{274A087C-7BDA-4B09-AF89-2EC52197E8C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Tilanne kuvaus on tehty alkukartoituksella 4/2022. Varhaiskasvatus, koulu, perusterveydenhuolto ja jatkossa kartoitusta on suunniteltu osaamiskeskuksiin ja perhekeskukseen. Tästä on saatu näkemyksiä hyvistä käytänteistä ja haasteista.</a:t>
          </a:r>
          <a:endParaRPr lang="en-US"/>
        </a:p>
      </dgm:t>
    </dgm:pt>
    <dgm:pt modelId="{F127EAB1-2490-485F-A133-E619A5055C7B}" type="parTrans" cxnId="{C471EDD3-B2E8-4AF0-A603-F94675DBFB20}">
      <dgm:prSet/>
      <dgm:spPr/>
      <dgm:t>
        <a:bodyPr/>
        <a:lstStyle/>
        <a:p>
          <a:endParaRPr lang="en-US"/>
        </a:p>
      </dgm:t>
    </dgm:pt>
    <dgm:pt modelId="{12CAEC63-3C88-4A6F-9A40-2A016C547E66}" type="sibTrans" cxnId="{C471EDD3-B2E8-4AF0-A603-F94675DBFB20}">
      <dgm:prSet/>
      <dgm:spPr/>
      <dgm:t>
        <a:bodyPr/>
        <a:lstStyle/>
        <a:p>
          <a:endParaRPr lang="en-US"/>
        </a:p>
      </dgm:t>
    </dgm:pt>
    <dgm:pt modelId="{418FC6A4-1FA1-490B-80B5-C5559D14501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Osaamiskeskusten kysely liittyy lähetekäytäntöön ja kuntoutuksen suunnitteluun. Tarkoitus selkiyttää näitä ja ammattilaisten ohjausta kuntoutuspoluilla. Tämä on nyt jaettu lasten ja nuorten palveluihin.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69B16D90-6271-4EB6-B850-7B1E9216DD90}" type="parTrans" cxnId="{BF82EBBA-C5D9-4DD2-8E0C-059519632E92}">
      <dgm:prSet/>
      <dgm:spPr/>
      <dgm:t>
        <a:bodyPr/>
        <a:lstStyle/>
        <a:p>
          <a:endParaRPr lang="en-US"/>
        </a:p>
      </dgm:t>
    </dgm:pt>
    <dgm:pt modelId="{7AE9FEBF-933A-4487-8147-46741FD1F422}" type="sibTrans" cxnId="{BF82EBBA-C5D9-4DD2-8E0C-059519632E92}">
      <dgm:prSet/>
      <dgm:spPr/>
      <dgm:t>
        <a:bodyPr/>
        <a:lstStyle/>
        <a:p>
          <a:endParaRPr lang="en-US"/>
        </a:p>
      </dgm:t>
    </dgm:pt>
    <dgm:pt modelId="{09584E94-FEF9-4A96-B893-DF4BA78375B1}" type="pres">
      <dgm:prSet presAssocID="{52C9C018-0BE5-4D13-964B-3E0EBD0FB206}" presName="root" presStyleCnt="0">
        <dgm:presLayoutVars>
          <dgm:dir/>
          <dgm:resizeHandles val="exact"/>
        </dgm:presLayoutVars>
      </dgm:prSet>
      <dgm:spPr/>
    </dgm:pt>
    <dgm:pt modelId="{B5E70081-4B5D-4157-B725-6BBBD661EA26}" type="pres">
      <dgm:prSet presAssocID="{E52DEA10-BEA7-47C9-B9AE-43AA470A156E}" presName="compNode" presStyleCnt="0"/>
      <dgm:spPr/>
    </dgm:pt>
    <dgm:pt modelId="{7548BF00-F256-48F2-8767-A1AD39332BFF}" type="pres">
      <dgm:prSet presAssocID="{E52DEA10-BEA7-47C9-B9AE-43AA470A156E}" presName="bgRect" presStyleLbl="bgShp" presStyleIdx="0" presStyleCnt="3"/>
      <dgm:spPr/>
    </dgm:pt>
    <dgm:pt modelId="{D144906C-5582-4ADB-BD36-8964ED77DA62}" type="pres">
      <dgm:prSet presAssocID="{E52DEA10-BEA7-47C9-B9AE-43AA470A15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31A79B17-39A8-4C6D-9943-5B071B0053BD}" type="pres">
      <dgm:prSet presAssocID="{E52DEA10-BEA7-47C9-B9AE-43AA470A156E}" presName="spaceRect" presStyleCnt="0"/>
      <dgm:spPr/>
    </dgm:pt>
    <dgm:pt modelId="{A6BB9DE2-BF43-4803-A815-BB609CCF029E}" type="pres">
      <dgm:prSet presAssocID="{E52DEA10-BEA7-47C9-B9AE-43AA470A156E}" presName="parTx" presStyleLbl="revTx" presStyleIdx="0" presStyleCnt="3">
        <dgm:presLayoutVars>
          <dgm:chMax val="0"/>
          <dgm:chPref val="0"/>
        </dgm:presLayoutVars>
      </dgm:prSet>
      <dgm:spPr/>
    </dgm:pt>
    <dgm:pt modelId="{4FD5C9D4-1F6E-4B4E-9319-455D3E29803B}" type="pres">
      <dgm:prSet presAssocID="{89BB21CB-9BAB-4B37-A607-42CDE879C8DA}" presName="sibTrans" presStyleCnt="0"/>
      <dgm:spPr/>
    </dgm:pt>
    <dgm:pt modelId="{2735FB75-D2B1-46D0-B539-EEB4A56334DA}" type="pres">
      <dgm:prSet presAssocID="{274A087C-7BDA-4B09-AF89-2EC52197E8C2}" presName="compNode" presStyleCnt="0"/>
      <dgm:spPr/>
    </dgm:pt>
    <dgm:pt modelId="{BE084A2F-03B3-41FF-BEEB-198E60F64A4B}" type="pres">
      <dgm:prSet presAssocID="{274A087C-7BDA-4B09-AF89-2EC52197E8C2}" presName="bgRect" presStyleLbl="bgShp" presStyleIdx="1" presStyleCnt="3"/>
      <dgm:spPr/>
    </dgm:pt>
    <dgm:pt modelId="{F80DEEC0-E72F-417E-B2D9-57A1A340BE55}" type="pres">
      <dgm:prSet presAssocID="{274A087C-7BDA-4B09-AF89-2EC52197E8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C55A6588-A0E2-47C5-8547-CE3A23CED5CC}" type="pres">
      <dgm:prSet presAssocID="{274A087C-7BDA-4B09-AF89-2EC52197E8C2}" presName="spaceRect" presStyleCnt="0"/>
      <dgm:spPr/>
    </dgm:pt>
    <dgm:pt modelId="{5B6C489E-8DAE-4C3A-BCF6-19BE4CD4233A}" type="pres">
      <dgm:prSet presAssocID="{274A087C-7BDA-4B09-AF89-2EC52197E8C2}" presName="parTx" presStyleLbl="revTx" presStyleIdx="1" presStyleCnt="3">
        <dgm:presLayoutVars>
          <dgm:chMax val="0"/>
          <dgm:chPref val="0"/>
        </dgm:presLayoutVars>
      </dgm:prSet>
      <dgm:spPr/>
    </dgm:pt>
    <dgm:pt modelId="{0BFA3E20-367E-4A0B-BC8C-D6D797341B00}" type="pres">
      <dgm:prSet presAssocID="{12CAEC63-3C88-4A6F-9A40-2A016C547E66}" presName="sibTrans" presStyleCnt="0"/>
      <dgm:spPr/>
    </dgm:pt>
    <dgm:pt modelId="{FC9EAFD8-530F-4497-901B-42069CD971CD}" type="pres">
      <dgm:prSet presAssocID="{418FC6A4-1FA1-490B-80B5-C5559D145013}" presName="compNode" presStyleCnt="0"/>
      <dgm:spPr/>
    </dgm:pt>
    <dgm:pt modelId="{737B70EE-2E5C-4CCE-8478-27710DE6CD45}" type="pres">
      <dgm:prSet presAssocID="{418FC6A4-1FA1-490B-80B5-C5559D145013}" presName="bgRect" presStyleLbl="bgShp" presStyleIdx="2" presStyleCnt="3"/>
      <dgm:spPr/>
    </dgm:pt>
    <dgm:pt modelId="{58DF53FA-2FE7-4B91-8C50-AAA704C4EE1F}" type="pres">
      <dgm:prSet presAssocID="{418FC6A4-1FA1-490B-80B5-C5559D14501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lastot"/>
        </a:ext>
      </dgm:extLst>
    </dgm:pt>
    <dgm:pt modelId="{5980F505-0311-4A8E-8158-41C3F6570116}" type="pres">
      <dgm:prSet presAssocID="{418FC6A4-1FA1-490B-80B5-C5559D145013}" presName="spaceRect" presStyleCnt="0"/>
      <dgm:spPr/>
    </dgm:pt>
    <dgm:pt modelId="{125D18D0-5503-4732-BB5E-2A2F6DD40003}" type="pres">
      <dgm:prSet presAssocID="{418FC6A4-1FA1-490B-80B5-C5559D1450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6E9815-6B16-45E0-B7D6-26A9AB76DD14}" type="presOf" srcId="{274A087C-7BDA-4B09-AF89-2EC52197E8C2}" destId="{5B6C489E-8DAE-4C3A-BCF6-19BE4CD4233A}" srcOrd="0" destOrd="0" presId="urn:microsoft.com/office/officeart/2018/2/layout/IconVerticalSolidList"/>
    <dgm:cxn modelId="{2F999815-E33A-486B-B149-ADA2AE75F92E}" srcId="{52C9C018-0BE5-4D13-964B-3E0EBD0FB206}" destId="{E52DEA10-BEA7-47C9-B9AE-43AA470A156E}" srcOrd="0" destOrd="0" parTransId="{0F1A3867-1CEC-481E-AB2C-CBC3D3E011EB}" sibTransId="{89BB21CB-9BAB-4B37-A607-42CDE879C8DA}"/>
    <dgm:cxn modelId="{9EDF341E-A5C4-415C-B0B0-93E4E041F966}" type="presOf" srcId="{418FC6A4-1FA1-490B-80B5-C5559D145013}" destId="{125D18D0-5503-4732-BB5E-2A2F6DD40003}" srcOrd="0" destOrd="0" presId="urn:microsoft.com/office/officeart/2018/2/layout/IconVerticalSolidList"/>
    <dgm:cxn modelId="{E7AD63BA-43A8-463D-A8F3-FB0EFB31D4F4}" type="presOf" srcId="{E52DEA10-BEA7-47C9-B9AE-43AA470A156E}" destId="{A6BB9DE2-BF43-4803-A815-BB609CCF029E}" srcOrd="0" destOrd="0" presId="urn:microsoft.com/office/officeart/2018/2/layout/IconVerticalSolidList"/>
    <dgm:cxn modelId="{BF82EBBA-C5D9-4DD2-8E0C-059519632E92}" srcId="{52C9C018-0BE5-4D13-964B-3E0EBD0FB206}" destId="{418FC6A4-1FA1-490B-80B5-C5559D145013}" srcOrd="2" destOrd="0" parTransId="{69B16D90-6271-4EB6-B850-7B1E9216DD90}" sibTransId="{7AE9FEBF-933A-4487-8147-46741FD1F422}"/>
    <dgm:cxn modelId="{C471EDD3-B2E8-4AF0-A603-F94675DBFB20}" srcId="{52C9C018-0BE5-4D13-964B-3E0EBD0FB206}" destId="{274A087C-7BDA-4B09-AF89-2EC52197E8C2}" srcOrd="1" destOrd="0" parTransId="{F127EAB1-2490-485F-A133-E619A5055C7B}" sibTransId="{12CAEC63-3C88-4A6F-9A40-2A016C547E66}"/>
    <dgm:cxn modelId="{D5DEF6EE-906D-4090-B8CD-201CA30F3E15}" type="presOf" srcId="{52C9C018-0BE5-4D13-964B-3E0EBD0FB206}" destId="{09584E94-FEF9-4A96-B893-DF4BA78375B1}" srcOrd="0" destOrd="0" presId="urn:microsoft.com/office/officeart/2018/2/layout/IconVerticalSolidList"/>
    <dgm:cxn modelId="{04D14A31-FF34-426C-90AF-B86D540A24F8}" type="presParOf" srcId="{09584E94-FEF9-4A96-B893-DF4BA78375B1}" destId="{B5E70081-4B5D-4157-B725-6BBBD661EA26}" srcOrd="0" destOrd="0" presId="urn:microsoft.com/office/officeart/2018/2/layout/IconVerticalSolidList"/>
    <dgm:cxn modelId="{F86BBC3F-04BE-491B-91F9-7A2F7F854ED4}" type="presParOf" srcId="{B5E70081-4B5D-4157-B725-6BBBD661EA26}" destId="{7548BF00-F256-48F2-8767-A1AD39332BFF}" srcOrd="0" destOrd="0" presId="urn:microsoft.com/office/officeart/2018/2/layout/IconVerticalSolidList"/>
    <dgm:cxn modelId="{696F9F99-2055-457D-B507-23CE96E7F6D9}" type="presParOf" srcId="{B5E70081-4B5D-4157-B725-6BBBD661EA26}" destId="{D144906C-5582-4ADB-BD36-8964ED77DA62}" srcOrd="1" destOrd="0" presId="urn:microsoft.com/office/officeart/2018/2/layout/IconVerticalSolidList"/>
    <dgm:cxn modelId="{12887061-77AF-4C0C-A8CA-A9E8B51D5906}" type="presParOf" srcId="{B5E70081-4B5D-4157-B725-6BBBD661EA26}" destId="{31A79B17-39A8-4C6D-9943-5B071B0053BD}" srcOrd="2" destOrd="0" presId="urn:microsoft.com/office/officeart/2018/2/layout/IconVerticalSolidList"/>
    <dgm:cxn modelId="{C577F1C5-B64D-4311-AB3C-02A1BF93DFB6}" type="presParOf" srcId="{B5E70081-4B5D-4157-B725-6BBBD661EA26}" destId="{A6BB9DE2-BF43-4803-A815-BB609CCF029E}" srcOrd="3" destOrd="0" presId="urn:microsoft.com/office/officeart/2018/2/layout/IconVerticalSolidList"/>
    <dgm:cxn modelId="{BD896656-2E73-424D-AF42-43599A66CC11}" type="presParOf" srcId="{09584E94-FEF9-4A96-B893-DF4BA78375B1}" destId="{4FD5C9D4-1F6E-4B4E-9319-455D3E29803B}" srcOrd="1" destOrd="0" presId="urn:microsoft.com/office/officeart/2018/2/layout/IconVerticalSolidList"/>
    <dgm:cxn modelId="{8132DC10-7EDD-4474-BDA0-677CF4AD355E}" type="presParOf" srcId="{09584E94-FEF9-4A96-B893-DF4BA78375B1}" destId="{2735FB75-D2B1-46D0-B539-EEB4A56334DA}" srcOrd="2" destOrd="0" presId="urn:microsoft.com/office/officeart/2018/2/layout/IconVerticalSolidList"/>
    <dgm:cxn modelId="{D241A8D3-CACA-4479-BAA9-D9590EBA95D7}" type="presParOf" srcId="{2735FB75-D2B1-46D0-B539-EEB4A56334DA}" destId="{BE084A2F-03B3-41FF-BEEB-198E60F64A4B}" srcOrd="0" destOrd="0" presId="urn:microsoft.com/office/officeart/2018/2/layout/IconVerticalSolidList"/>
    <dgm:cxn modelId="{A6E830E2-2CD8-4E63-93FA-0341D1254235}" type="presParOf" srcId="{2735FB75-D2B1-46D0-B539-EEB4A56334DA}" destId="{F80DEEC0-E72F-417E-B2D9-57A1A340BE55}" srcOrd="1" destOrd="0" presId="urn:microsoft.com/office/officeart/2018/2/layout/IconVerticalSolidList"/>
    <dgm:cxn modelId="{770AF2BE-935C-402C-8A87-EB99F62EDE81}" type="presParOf" srcId="{2735FB75-D2B1-46D0-B539-EEB4A56334DA}" destId="{C55A6588-A0E2-47C5-8547-CE3A23CED5CC}" srcOrd="2" destOrd="0" presId="urn:microsoft.com/office/officeart/2018/2/layout/IconVerticalSolidList"/>
    <dgm:cxn modelId="{C501384C-5557-4131-8D56-9BA322611BAC}" type="presParOf" srcId="{2735FB75-D2B1-46D0-B539-EEB4A56334DA}" destId="{5B6C489E-8DAE-4C3A-BCF6-19BE4CD4233A}" srcOrd="3" destOrd="0" presId="urn:microsoft.com/office/officeart/2018/2/layout/IconVerticalSolidList"/>
    <dgm:cxn modelId="{08059E81-4058-4D9C-BBA7-80FD5CF75EDA}" type="presParOf" srcId="{09584E94-FEF9-4A96-B893-DF4BA78375B1}" destId="{0BFA3E20-367E-4A0B-BC8C-D6D797341B00}" srcOrd="3" destOrd="0" presId="urn:microsoft.com/office/officeart/2018/2/layout/IconVerticalSolidList"/>
    <dgm:cxn modelId="{BE14E53E-924C-455C-91B4-1B888FACDB2C}" type="presParOf" srcId="{09584E94-FEF9-4A96-B893-DF4BA78375B1}" destId="{FC9EAFD8-530F-4497-901B-42069CD971CD}" srcOrd="4" destOrd="0" presId="urn:microsoft.com/office/officeart/2018/2/layout/IconVerticalSolidList"/>
    <dgm:cxn modelId="{91144EDC-55C6-4035-97D7-8DF27D83D370}" type="presParOf" srcId="{FC9EAFD8-530F-4497-901B-42069CD971CD}" destId="{737B70EE-2E5C-4CCE-8478-27710DE6CD45}" srcOrd="0" destOrd="0" presId="urn:microsoft.com/office/officeart/2018/2/layout/IconVerticalSolidList"/>
    <dgm:cxn modelId="{6DFD27D4-BC25-4358-BA94-AA7612E40A39}" type="presParOf" srcId="{FC9EAFD8-530F-4497-901B-42069CD971CD}" destId="{58DF53FA-2FE7-4B91-8C50-AAA704C4EE1F}" srcOrd="1" destOrd="0" presId="urn:microsoft.com/office/officeart/2018/2/layout/IconVerticalSolidList"/>
    <dgm:cxn modelId="{AA32A666-772D-4213-9121-B23BE9C6F876}" type="presParOf" srcId="{FC9EAFD8-530F-4497-901B-42069CD971CD}" destId="{5980F505-0311-4A8E-8158-41C3F6570116}" srcOrd="2" destOrd="0" presId="urn:microsoft.com/office/officeart/2018/2/layout/IconVerticalSolidList"/>
    <dgm:cxn modelId="{3A598316-51E1-4A79-B7D7-E6DF012D5694}" type="presParOf" srcId="{FC9EAFD8-530F-4497-901B-42069CD971CD}" destId="{125D18D0-5503-4732-BB5E-2A2F6DD400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F00-F256-48F2-8767-A1AD39332BFF}">
      <dsp:nvSpPr>
        <dsp:cNvPr id="0" name=""/>
        <dsp:cNvSpPr/>
      </dsp:nvSpPr>
      <dsp:spPr>
        <a:xfrm>
          <a:off x="0" y="453"/>
          <a:ext cx="10515600" cy="10622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4906C-5582-4ADB-BD36-8964ED77DA62}">
      <dsp:nvSpPr>
        <dsp:cNvPr id="0" name=""/>
        <dsp:cNvSpPr/>
      </dsp:nvSpPr>
      <dsp:spPr>
        <a:xfrm>
          <a:off x="321339" y="239467"/>
          <a:ext cx="584254" cy="5842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B9DE2-BF43-4803-A815-BB609CCF029E}">
      <dsp:nvSpPr>
        <dsp:cNvPr id="0" name=""/>
        <dsp:cNvSpPr/>
      </dsp:nvSpPr>
      <dsp:spPr>
        <a:xfrm>
          <a:off x="1226934" y="453"/>
          <a:ext cx="9288665" cy="106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25" tIns="112425" rIns="112425" bIns="1124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Työ on aloitettu työryhmän kokoamisella 4/2022 moniammatillinen tiimi tulevalta hyvinvointialueelta. Saatu hyvä toimiva tiimi, jossa avataan polun vaiheita. Tavoite on kirkkaana ja geneerinen kuntoutuspolku valmistuu joulukuussa. </a:t>
          </a:r>
          <a:endParaRPr lang="en-US" sz="1500" kern="1200"/>
        </a:p>
      </dsp:txBody>
      <dsp:txXfrm>
        <a:off x="1226934" y="453"/>
        <a:ext cx="9288665" cy="1062280"/>
      </dsp:txXfrm>
    </dsp:sp>
    <dsp:sp modelId="{BE084A2F-03B3-41FF-BEEB-198E60F64A4B}">
      <dsp:nvSpPr>
        <dsp:cNvPr id="0" name=""/>
        <dsp:cNvSpPr/>
      </dsp:nvSpPr>
      <dsp:spPr>
        <a:xfrm>
          <a:off x="0" y="1328305"/>
          <a:ext cx="10515600" cy="10622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DEEC0-E72F-417E-B2D9-57A1A340BE55}">
      <dsp:nvSpPr>
        <dsp:cNvPr id="0" name=""/>
        <dsp:cNvSpPr/>
      </dsp:nvSpPr>
      <dsp:spPr>
        <a:xfrm>
          <a:off x="321339" y="1567318"/>
          <a:ext cx="584254" cy="5842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C489E-8DAE-4C3A-BCF6-19BE4CD4233A}">
      <dsp:nvSpPr>
        <dsp:cNvPr id="0" name=""/>
        <dsp:cNvSpPr/>
      </dsp:nvSpPr>
      <dsp:spPr>
        <a:xfrm>
          <a:off x="1226934" y="1328305"/>
          <a:ext cx="9288665" cy="106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25" tIns="112425" rIns="112425" bIns="1124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Tilanne kuvaus on tehty alkukartoituksella 4/2022. Varhaiskasvatus, koulu, perusterveydenhuolto ja jatkossa kartoitusta on suunniteltu osaamiskeskuksiin ja perhekeskukseen. Tästä on saatu näkemyksiä hyvistä käytänteistä ja haasteista.</a:t>
          </a:r>
          <a:endParaRPr lang="en-US" sz="1500" kern="1200"/>
        </a:p>
      </dsp:txBody>
      <dsp:txXfrm>
        <a:off x="1226934" y="1328305"/>
        <a:ext cx="9288665" cy="1062280"/>
      </dsp:txXfrm>
    </dsp:sp>
    <dsp:sp modelId="{737B70EE-2E5C-4CCE-8478-27710DE6CD45}">
      <dsp:nvSpPr>
        <dsp:cNvPr id="0" name=""/>
        <dsp:cNvSpPr/>
      </dsp:nvSpPr>
      <dsp:spPr>
        <a:xfrm>
          <a:off x="0" y="2656156"/>
          <a:ext cx="10515600" cy="10622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F53FA-2FE7-4B91-8C50-AAA704C4EE1F}">
      <dsp:nvSpPr>
        <dsp:cNvPr id="0" name=""/>
        <dsp:cNvSpPr/>
      </dsp:nvSpPr>
      <dsp:spPr>
        <a:xfrm>
          <a:off x="321339" y="2895169"/>
          <a:ext cx="584254" cy="5842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D18D0-5503-4732-BB5E-2A2F6DD40003}">
      <dsp:nvSpPr>
        <dsp:cNvPr id="0" name=""/>
        <dsp:cNvSpPr/>
      </dsp:nvSpPr>
      <dsp:spPr>
        <a:xfrm>
          <a:off x="1226934" y="2656156"/>
          <a:ext cx="9288665" cy="106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25" tIns="112425" rIns="112425" bIns="1124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Osaamiskeskusten kysely liittyy lähetekäytäntöön ja kuntoutuksen suunnitteluun. Tarkoitus selkiyttää näitä ja ammattilaisten ohjausta kuntoutuspoluilla. Tämä on nyt jaettu lasten ja nuorten palveluihin.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226934" y="2656156"/>
        <a:ext cx="9288665" cy="106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22.11.2022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22.11.2022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hyperlink" Target="https://www.instagram.com/pohde_fi/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www.facebook.com/pohjoispohjanmaanhyvinvointialue/" TargetMode="External"/><Relationship Id="rId17" Type="http://schemas.openxmlformats.org/officeDocument/2006/relationships/image" Target="../media/image30.sv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Pohde_fi" TargetMode="External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hyperlink" Target="https://www.youtube.com/channel/UCJ0KCcnJBh26_uO0XBvHd0g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hyperlink" Target="https://www.linkedin.com/company/pohjoispohjanmaanhyvinvointialue/" TargetMode="External"/><Relationship Id="rId14" Type="http://schemas.openxmlformats.org/officeDocument/2006/relationships/image" Target="../media/image28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 marL="457200" indent="-360000">
              <a:buFont typeface="+mj-lt"/>
              <a:buAutoNum type="arabicPeriod"/>
              <a:defRPr/>
            </a:lvl1pPr>
            <a:lvl2pPr marL="863100" indent="-288000">
              <a:buFont typeface="+mj-lt"/>
              <a:buAutoNum type="arabicPeriod"/>
              <a:defRPr/>
            </a:lvl2pPr>
            <a:lvl3pPr marL="1320300" indent="-252000">
              <a:buFont typeface="+mj-lt"/>
              <a:buAutoNum type="arabicPeriod"/>
              <a:defRPr/>
            </a:lvl3pPr>
            <a:lvl4pPr marL="1777500" indent="-216000">
              <a:buFont typeface="+mj-lt"/>
              <a:buAutoNum type="arabicPeriod"/>
              <a:defRPr/>
            </a:lvl4pPr>
            <a:lvl5pPr marL="21204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00A3EBD-9B84-8941-A4AC-234DEA51FA9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1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2 asiakaspalveli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71616D9-60C5-CE48-BB3C-F83C8219A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FC62884-45D7-504A-84A2-0376EC894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3 ensi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4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5 O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ensia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hammas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B60CE7B-CB55-2844-9740-A2B4FE391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85D7241C-4F00-EF44-909C-A31FAC0D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53BEE66-CE05-FD45-AA81-F01E17A5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DE46793-9F7E-E443-B48A-A3ED8A2DA24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7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CB395C5-35FF-1F4E-BB6A-78E537A06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8 kenttäjo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9 hoitoko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B26FCE-ED4D-DF40-ADFC-AD6A135AE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0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1D6251-F5F9-4946-AACF-56031CB2A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1816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56212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C09B218-854F-DC45-BFF8-7322FCF5938E}"/>
              </a:ext>
            </a:extLst>
          </p:cNvPr>
          <p:cNvSpPr txBox="1"/>
          <p:nvPr userDrawn="1"/>
        </p:nvSpPr>
        <p:spPr>
          <a:xfrm>
            <a:off x="58783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1" y="1547813"/>
            <a:ext cx="6156569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GB"/>
              <a:t>Click icon to add chart</a:t>
            </a:r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18D932F-69C8-3146-9BF3-A1969DB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52"/>
            <a:ext cx="9148011" cy="897514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5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+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sivu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27D2F63A-75EB-C649-AD4D-F55E898F5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Kiitos!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  <a:p>
            <a:pPr lvl="0"/>
            <a:r>
              <a:rPr lang="en-GB" dirty="0" err="1"/>
              <a:t>Titteli</a:t>
            </a:r>
            <a:endParaRPr lang="en-GB" dirty="0"/>
          </a:p>
          <a:p>
            <a:pPr lvl="0"/>
            <a:r>
              <a:rPr lang="en-GB" dirty="0" err="1"/>
              <a:t>etunimi.sukunimi@pohde.fi</a:t>
            </a:r>
            <a:endParaRPr lang="en-GB" dirty="0"/>
          </a:p>
          <a:p>
            <a:pPr lvl="0"/>
            <a:r>
              <a:rPr lang="en-GB" dirty="0"/>
              <a:t>puh. 040 123 4567</a:t>
            </a:r>
          </a:p>
          <a:p>
            <a:pPr lvl="0"/>
            <a:r>
              <a:rPr lang="en-GB" dirty="0" err="1"/>
              <a:t>www.pohde.fi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C4A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14" name="Kuva 13">
            <a:hlinkClick r:id="rId3"/>
            <a:extLst>
              <a:ext uri="{FF2B5EF4-FFF2-40B4-BE49-F238E27FC236}">
                <a16:creationId xmlns:a16="http://schemas.microsoft.com/office/drawing/2014/main" id="{029D9743-125E-2549-BF76-2755A400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480" y="6268732"/>
            <a:ext cx="985916" cy="339240"/>
          </a:xfrm>
          <a:prstGeom prst="rect">
            <a:avLst/>
          </a:prstGeom>
        </p:spPr>
      </p:pic>
      <p:pic>
        <p:nvPicPr>
          <p:cNvPr id="18" name="Kuva 17">
            <a:hlinkClick r:id="rId6"/>
            <a:extLst>
              <a:ext uri="{FF2B5EF4-FFF2-40B4-BE49-F238E27FC236}">
                <a16:creationId xmlns:a16="http://schemas.microsoft.com/office/drawing/2014/main" id="{5F546199-A940-FC4B-83FA-E4B880179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9962" y="6268732"/>
            <a:ext cx="805695" cy="339240"/>
          </a:xfrm>
          <a:prstGeom prst="rect">
            <a:avLst/>
          </a:prstGeom>
        </p:spPr>
      </p:pic>
      <p:pic>
        <p:nvPicPr>
          <p:cNvPr id="19" name="Kuva 18">
            <a:hlinkClick r:id="rId9"/>
            <a:extLst>
              <a:ext uri="{FF2B5EF4-FFF2-40B4-BE49-F238E27FC236}">
                <a16:creationId xmlns:a16="http://schemas.microsoft.com/office/drawing/2014/main" id="{D17FF000-2A70-544B-88F3-3CA190915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20" name="Kuva 19">
            <a:hlinkClick r:id="rId12"/>
            <a:extLst>
              <a:ext uri="{FF2B5EF4-FFF2-40B4-BE49-F238E27FC236}">
                <a16:creationId xmlns:a16="http://schemas.microsoft.com/office/drawing/2014/main" id="{E15239DD-1607-3E46-82E2-EAE56C761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2200" y="6268732"/>
            <a:ext cx="964714" cy="339240"/>
          </a:xfrm>
          <a:prstGeom prst="rect">
            <a:avLst/>
          </a:prstGeom>
        </p:spPr>
      </p:pic>
      <p:pic>
        <p:nvPicPr>
          <p:cNvPr id="7" name="Kuva 6">
            <a:hlinkClick r:id="rId15"/>
            <a:extLst>
              <a:ext uri="{FF2B5EF4-FFF2-40B4-BE49-F238E27FC236}">
                <a16:creationId xmlns:a16="http://schemas.microsoft.com/office/drawing/2014/main" id="{3A20B241-B8BA-4D4C-8215-4D2C5439D7B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C4C93765-0386-864A-8AE1-B5B66943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2714"/>
          <a:stretch/>
        </p:blipFill>
        <p:spPr>
          <a:xfrm>
            <a:off x="8986730" y="2269197"/>
            <a:ext cx="3205270" cy="32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524042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85853" y="866141"/>
            <a:ext cx="5933407" cy="4929512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66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1053" y="866141"/>
            <a:ext cx="4438316" cy="458733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719260" y="6552635"/>
            <a:ext cx="447842" cy="30536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5A9B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095844"/>
            <a:ext cx="12192000" cy="47621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83273" y="6335041"/>
            <a:ext cx="447842" cy="30536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5A9B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363" y="906074"/>
            <a:ext cx="10957427" cy="1029375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5A9B"/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+ otsikko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2D53395-D2DF-2145-9417-08B26D11D004}"/>
              </a:ext>
            </a:extLst>
          </p:cNvPr>
          <p:cNvGrpSpPr/>
          <p:nvPr userDrawn="1"/>
        </p:nvGrpSpPr>
        <p:grpSpPr>
          <a:xfrm>
            <a:off x="0" y="3494314"/>
            <a:ext cx="12192000" cy="3363686"/>
            <a:chOff x="0" y="3494314"/>
            <a:chExt cx="12192000" cy="336368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7ACF5518-E855-B645-A4A1-884F0381E34E}"/>
                </a:ext>
              </a:extLst>
            </p:cNvPr>
            <p:cNvSpPr/>
            <p:nvPr userDrawn="1"/>
          </p:nvSpPr>
          <p:spPr>
            <a:xfrm>
              <a:off x="0" y="3494314"/>
              <a:ext cx="12192000" cy="2733571"/>
            </a:xfrm>
            <a:prstGeom prst="rect">
              <a:avLst/>
            </a:prstGeom>
            <a:blipFill>
              <a:blip r:embed="rId2"/>
              <a:stretch>
                <a:fillRect t="-1508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1DB615A-D54B-1F44-B670-DE08F4FC8E98}"/>
                </a:ext>
              </a:extLst>
            </p:cNvPr>
            <p:cNvSpPr/>
            <p:nvPr userDrawn="1"/>
          </p:nvSpPr>
          <p:spPr>
            <a:xfrm>
              <a:off x="0" y="6227885"/>
              <a:ext cx="12192000" cy="630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5CB55A49-B435-F147-BEF9-58A2ABAB30BA}"/>
              </a:ext>
            </a:extLst>
          </p:cNvPr>
          <p:cNvSpPr txBox="1">
            <a:spLocks/>
          </p:cNvSpPr>
          <p:nvPr userDrawn="1"/>
        </p:nvSpPr>
        <p:spPr>
          <a:xfrm>
            <a:off x="4800600" y="3856191"/>
            <a:ext cx="6553199" cy="170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C63ED6A6-7F9C-034D-B593-150A78820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0" y="3856191"/>
            <a:ext cx="6553199" cy="12248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id="{28912AAF-8FBB-9B44-9D8A-2F78AB082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5342021"/>
            <a:ext cx="6553199" cy="11550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5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310F337-A15D-9744-9C8B-E78499924483}"/>
              </a:ext>
            </a:extLst>
          </p:cNvPr>
          <p:cNvSpPr txBox="1"/>
          <p:nvPr userDrawn="1"/>
        </p:nvSpPr>
        <p:spPr>
          <a:xfrm>
            <a:off x="1882942" y="204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1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712" r:id="rId8"/>
    <p:sldLayoutId id="2147483650" r:id="rId9"/>
    <p:sldLayoutId id="2147483729" r:id="rId10"/>
    <p:sldLayoutId id="2147483676" r:id="rId11"/>
    <p:sldLayoutId id="2147483651" r:id="rId12"/>
    <p:sldLayoutId id="2147483675" r:id="rId13"/>
    <p:sldLayoutId id="2147483686" r:id="rId14"/>
    <p:sldLayoutId id="2147483680" r:id="rId15"/>
    <p:sldLayoutId id="2147483664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699" r:id="rId24"/>
    <p:sldLayoutId id="2147483705" r:id="rId25"/>
    <p:sldLayoutId id="2147483652" r:id="rId26"/>
    <p:sldLayoutId id="2147483657" r:id="rId27"/>
    <p:sldLayoutId id="2147483654" r:id="rId28"/>
    <p:sldLayoutId id="2147483683" r:id="rId29"/>
    <p:sldLayoutId id="2147483655" r:id="rId30"/>
    <p:sldLayoutId id="214748370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69" y="5699415"/>
            <a:ext cx="1780431" cy="11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69" y="5699415"/>
            <a:ext cx="1780431" cy="11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veyskyl&#228;.fi/lastentalo/tietoa-lasten-sairauksista/liikuntavammaisuus/mit&#228;-on-lasten-kuntoutus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veyskyl&#228;.fi/lastentalo/tietoa-lasten-sairauksista/liikuntavammaisuus/mit&#228;-on-lasten-kuntoutus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BDA85-F2B4-43F8-F5FA-CE13518D6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fi-FI" b="1" dirty="0">
                <a:solidFill>
                  <a:srgbClr val="FFFF00"/>
                </a:solidFill>
              </a:rPr>
            </a:br>
            <a:br>
              <a:rPr lang="fi-FI" b="1" dirty="0">
                <a:solidFill>
                  <a:srgbClr val="FFFF00"/>
                </a:solidFill>
              </a:rPr>
            </a:br>
            <a:br>
              <a:rPr lang="fi-FI" b="1" dirty="0">
                <a:solidFill>
                  <a:srgbClr val="FFFF00"/>
                </a:solidFill>
              </a:rPr>
            </a:br>
            <a:br>
              <a:rPr lang="fi-FI" b="1" dirty="0">
                <a:solidFill>
                  <a:srgbClr val="FFFF00"/>
                </a:solidFill>
              </a:rPr>
            </a:br>
            <a:r>
              <a:rPr lang="fi-FI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Lapsen ja nuoren kehityksen polku</a:t>
            </a:r>
            <a:br>
              <a:rPr lang="fi-FI" b="1" dirty="0">
                <a:solidFill>
                  <a:srgbClr val="FFFF00"/>
                </a:solidFill>
              </a:rPr>
            </a:br>
            <a:br>
              <a:rPr lang="fi-FI" dirty="0"/>
            </a:br>
            <a:br>
              <a:rPr lang="fi-FI" dirty="0"/>
            </a:br>
            <a:r>
              <a:rPr lang="fi-FI" sz="1400" dirty="0"/>
              <a:t>Lasten/nuorten kuntoutuksen suunnittelutiimi 22.11.2022</a:t>
            </a:r>
            <a:br>
              <a:rPr lang="fi-FI" sz="1400" dirty="0"/>
            </a:br>
            <a:br>
              <a:rPr lang="fi-FI" sz="1400" dirty="0"/>
            </a:br>
            <a:r>
              <a:rPr lang="fi-FI" sz="1600" dirty="0"/>
              <a:t>Heli Hemmilä</a:t>
            </a:r>
            <a:br>
              <a:rPr lang="fi-FI" sz="1600" dirty="0"/>
            </a:br>
            <a:r>
              <a:rPr lang="fi-FI" sz="1600" dirty="0"/>
              <a:t>Peruspalvelukuntayhtymä Kallio</a:t>
            </a:r>
            <a:br>
              <a:rPr lang="fi-FI" sz="1600" dirty="0"/>
            </a:br>
            <a:r>
              <a:rPr lang="fi-FI" sz="1600" dirty="0"/>
              <a:t>osastonhoitaja </a:t>
            </a:r>
            <a:br>
              <a:rPr lang="fi-FI" sz="1600" dirty="0"/>
            </a:br>
            <a:r>
              <a:rPr lang="fi-FI" sz="1600" dirty="0"/>
              <a:t>POPsote kuntoutuksen projektisuunnittelija</a:t>
            </a:r>
            <a:br>
              <a:rPr lang="fi-FI" sz="1600" dirty="0"/>
            </a:br>
            <a:r>
              <a:rPr lang="fi-FI" sz="1600" dirty="0"/>
              <a:t>heli.hemmila@popsote.fi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2B12DB-6329-94BB-C18C-5A0A23F77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7677" y="4415480"/>
            <a:ext cx="4836121" cy="2018875"/>
          </a:xfrm>
        </p:spPr>
        <p:txBody>
          <a:bodyPr/>
          <a:lstStyle/>
          <a:p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15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14FC3FC4-D16F-C857-1F6D-464CCC650357}"/>
              </a:ext>
            </a:extLst>
          </p:cNvPr>
          <p:cNvSpPr txBox="1"/>
          <p:nvPr/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Lapsen ja nuoren kehityksen polku</a:t>
            </a:r>
            <a:br>
              <a:rPr lang="fi-FI" sz="3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i-FI" sz="3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Monialainen kuntoutusyhteistyö perheiden apuna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80E3C82-E974-F645-77E9-B50148D20121}"/>
              </a:ext>
            </a:extLst>
          </p:cNvPr>
          <p:cNvSpPr txBox="1"/>
          <p:nvPr/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Lapsen ja nuoren kehityksellisten haasteiden tunnistaminen, palvelutarpeen arviointi ja oikea-aikainen kuntoutuksen ohjaus ja suunnittelu sekä toteutus yhdessä lapsen/nuoren lähiverkoston ja ammattilaisten kanssa.</a:t>
            </a:r>
          </a:p>
          <a:p>
            <a:pPr marL="0" indent="-165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Tavoitteena on selkeä lasten ja nuorten kuntoutuspolun toimintamalli perheille sekä ammattilaisille.</a:t>
            </a:r>
          </a:p>
          <a:p>
            <a:pPr marL="0" indent="-165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Valmis geneerinen polku 12/2022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C72CF7E-9084-795A-3D23-A626EA71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8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8703442-7F17-50CF-234F-B6E98C61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Tähän asti tehdyt toimenpiteet</a:t>
            </a:r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DD5B9A0-1745-67BA-AB45-7A645502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7" name="Tekstiruutu 4">
            <a:extLst>
              <a:ext uri="{FF2B5EF4-FFF2-40B4-BE49-F238E27FC236}">
                <a16:creationId xmlns:a16="http://schemas.microsoft.com/office/drawing/2014/main" id="{2FC428D0-28B7-925F-AA60-36A97125F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608487"/>
              </p:ext>
            </p:extLst>
          </p:nvPr>
        </p:nvGraphicFramePr>
        <p:xfrm>
          <a:off x="838200" y="2311053"/>
          <a:ext cx="10515600" cy="371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83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C8DA68E-93A4-A878-EF08-7F55D257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952C48A-AE22-858C-1EA1-24876C13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15786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Lasten ja nuorten kuntoutuspolku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449F017-0E9A-0923-3DEF-30CAE844D85C}"/>
              </a:ext>
            </a:extLst>
          </p:cNvPr>
          <p:cNvSpPr txBox="1"/>
          <p:nvPr/>
        </p:nvSpPr>
        <p:spPr>
          <a:xfrm>
            <a:off x="805343" y="2936146"/>
            <a:ext cx="5607489" cy="28187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Tarkoitus on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kuvata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yleisesti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fysio-,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puhe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toimintaterapiaan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liittyvät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kuntoutuksen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vaiheet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selkeästi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Taustatietoa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saatu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hyvin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työpajoihin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saatu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aktiivisia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osallistujia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terapiahenkilöstöstä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mukaan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Tarkoitus on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selkiyttää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ohjata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lapsen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nuoren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lähipiirille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matalan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kynnyksen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palveluiden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ohjausta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tiedon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saamiseen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kanavista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yhden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yhteydenoton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kautta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kuntoutuksen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eteneminen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toteutuu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ketkä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siihen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osallistuvat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Selkiyttää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kuntoutuksen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etenemistä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ohjata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ammattilaisia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moniammatillisessa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verkostotyössä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Valmis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geneerinen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polku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kuvataan</a:t>
            </a:r>
            <a:r>
              <a:rPr lang="en-GB" sz="1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Innokylässä.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GB" sz="10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8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34D9D37-6901-A36C-AE72-D186D7C8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dirty="0"/>
              <a:t>Hyvä kuntoutus ajatus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189772-FF5A-3AB5-4711-54DE03997E4E}"/>
              </a:ext>
            </a:extLst>
          </p:cNvPr>
          <p:cNvSpPr txBox="1"/>
          <p:nvPr/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Hyvän kuntoutuksen tulee olla tasapuolista, oikeudenmukaista ja ottaa huomioon paikalliset resurssit. SOTE-keskukset mukaan laatimaan kuntoutussuunnitelmia nykyistä enemmän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Kuntoutus perustuu saatavilla olevaan tieteelliseen näyttöön ja valtakunnallisiin hyvän kuntoutuksen käytäntöihin.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fi-FI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Kuntoutukselle on asetettava realistiset, konkreettiset sekä mitattavat lähi- ja pitkän ajan tavoitteet. Lapsille, joilla on arjen toimintakykyä rajoittavia motoriikan, puheen pulmia, voidaan järjestää tarpeen mukaan yksilöllistä fysio-, puhe- tai toimintaterapiaa.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fi-FI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Keskeistä on lisäksi lapsen lähiympäristön (perhe, päiväkoti, koulu) ohjaaminen lapsen kanssa toimimiseen ja lapsen motoriikan tukemiseen.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Lähde: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www.Terveyskylä.fi/lastentalo/tietoa-lasten-sairauksista/liikuntavammaisuus/mitä-on-lasten-kuntoutus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F97AC1-CAD3-DFCF-A568-CC13072F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12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hden aikuisille ja lasten yläreunassa kunkin muun">
            <a:extLst>
              <a:ext uri="{FF2B5EF4-FFF2-40B4-BE49-F238E27FC236}">
                <a16:creationId xmlns:a16="http://schemas.microsoft.com/office/drawing/2014/main" id="{51EBCAB9-3EFB-A7EA-C11E-0FAA3F77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2" r="21057" b="-1"/>
          <a:stretch/>
        </p:blipFill>
        <p:spPr>
          <a:xfrm>
            <a:off x="6984998" y="10"/>
            <a:ext cx="5207001" cy="6857987"/>
          </a:xfrm>
          <a:prstGeom prst="rect">
            <a:avLst/>
          </a:prstGeom>
          <a:noFill/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2DE7B1C-16A0-65DC-88D2-A6065F3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6DE80A9-BFFD-6DD9-D323-1D535F72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Kuntoutuksen käynnistyminen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967C27-BD44-BDD1-8C56-3DE8D2A87C41}"/>
              </a:ext>
            </a:extLst>
          </p:cNvPr>
          <p:cNvSpPr txBox="1"/>
          <p:nvPr/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100" b="0" i="0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Kuntoutusarviossa määritetään lapsen kehityksen haasteet ja arvioidaan lapsen toimintakyky arjessa. Lähipiiri ja –ympäristö ovat merkittäviä arvioinnissa ja toteutuksessa.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GB" sz="1100" b="0" i="0" kern="12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100" b="0" i="0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Kuntoutus on näiden kehityksen poikkeavuuksien aiheuttaman haitan lieventämistä, lapsen kehityksen ja kasvatuksen ja perheen tukemista.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GB" sz="1100" b="0" i="0" kern="12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100" b="0" i="0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Kuntoutussuunnitelma laaditaan lapselle yhdessä vanhempien ja kuntoutustyöryhmän kanssa.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GB" sz="1100" b="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100" b="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Lähde: </a:t>
            </a:r>
            <a:r>
              <a:rPr lang="en-GB" sz="1100" b="0" kern="120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www.Terveyskylä.fi/lastentalo/tietoa-lasten-sairauksista/liikuntavammaisuus/mitä-on-lasten-kuntoutus</a:t>
            </a:r>
            <a:endParaRPr lang="en-GB" sz="1100" b="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9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93B11BC-EAAD-EEE1-9801-BE5B5C03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dirty="0"/>
              <a:t>Työskentelytavat tiedon hankinnassa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F337EFC-7686-7561-A50E-C0A9FF04FDC2}"/>
              </a:ext>
            </a:extLst>
          </p:cNvPr>
          <p:cNvSpPr txBox="1"/>
          <p:nvPr/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Kyselyt Padlet ja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Jamboard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alustoilla. Alueelta päivähoito, koulu, terapeutit,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terveydenhoitajat,lääkärit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ja järjestöt.</a:t>
            </a:r>
          </a:p>
          <a:p>
            <a:pPr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Työpajoja on pidetty kaksi lasten ja nuorten kanssa työskenteleville SOTE- ja osaamiskeskusten henkilöstön kanssa, lapset, nuoret ja perheet (NLP), perhekeskus, järjestöt. Mukana oli ensimmäisessä työpajassa 39 ja toisessa 40 osallistujaa. </a:t>
            </a: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Puheenvuorot 19.10.2022 olivat THL kuntoutuksen kehittämispäällikkö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Heli Valkeinen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lastenlääkäri </a:t>
            </a:r>
            <a:r>
              <a:rPr lang="fi-FI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Oskari Pieviläinen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Niina Kaarela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Konsultaatiotiimin toiminnasta Raahessa. Työskentelyä kuntoutustarpeen arviointia ammattilaisnäkökulma huomioiden. </a:t>
            </a: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Toinen työpaja </a:t>
            </a:r>
            <a:r>
              <a:rPr lang="fi-FI" sz="1400">
                <a:latin typeface="Arial" panose="020B0604020202020204" pitchFamily="34" charset="0"/>
                <a:cs typeface="Arial" panose="020B0604020202020204" pitchFamily="34" charset="0"/>
              </a:rPr>
              <a:t>oli 16.11.2022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. Puheenvuoroja oli ADHD-liitosta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Piia Haukilahdelta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järjestöjen kautta yhteistyö ja yhteistyö ja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Nepsy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ja AHDH polun suunnittelusta lapset, nuoret ja perheet tiimin kanssa projektikoordinaattori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Sanna Iisakalta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5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Tavoite työpajassa oli kuntoutujan ja perheen näkemyksen huomiointi kuntoutuksen polun suunnittelussa. 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B717162-28B1-9F43-1968-142EA044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85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A2BC132-E703-5568-2CC1-26F98DDD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sz="3100" dirty="0"/>
              <a:t>Pilotteina kuntoutuksen kehittämisohjelman kautta ovat terapeutit varhaiskasvatuksessa ja koululla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D0E0B0D-6966-DA26-2A5F-5DF90D83E6F4}"/>
              </a:ext>
            </a:extLst>
          </p:cNvPr>
          <p:cNvSpPr txBox="1"/>
          <p:nvPr/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Pilotteina ovat meneillään tämän syksyn aikana kuntoutuksesta matalan kynnyksen palveluina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varhaisen puuttumiseen näkökulmasta kolme pilottia on toteutumassa: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Haukiputaan kahdessa koulussa toimintaterapeutti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Kempeleessä puheterapeutti varhaiskasvatuksessa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Selänteen alueella toimintaterapeutti esikouluryhmässä kouluilla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Näiden pilottien kokemuksiin ja tuloksiin voi tutustua Innokylässä, jonne ne laitetaan 12/2022.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EF966D1-C1B8-EE71-9537-50DAD9D0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52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002909"/>
      </p:ext>
    </p:extLst>
  </p:cSld>
  <p:clrMapOvr>
    <a:masterClrMapping/>
  </p:clrMapOvr>
</p:sld>
</file>

<file path=ppt/theme/theme1.xml><?xml version="1.0" encoding="utf-8"?>
<a:theme xmlns:a="http://schemas.openxmlformats.org/drawingml/2006/main" name="PPhyvinvointialue-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_powerpoint_template" id="{92C75BCB-5A2B-FE4E-915A-2898210B4475}" vid="{B228524F-3D62-994B-83F5-F02E42824F37}"/>
    </a:ext>
  </a:extLst>
</a:theme>
</file>

<file path=ppt/theme/theme2.xml><?xml version="1.0" encoding="utf-8"?>
<a:theme xmlns:a="http://schemas.openxmlformats.org/drawingml/2006/main" name="1_DIat sinisellä taustalla">
  <a:themeElements>
    <a:clrScheme name="Mukautettu 1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0D0DE"/>
      </a:accent1>
      <a:accent2>
        <a:srgbClr val="497BBD"/>
      </a:accent2>
      <a:accent3>
        <a:srgbClr val="F074A7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Psote_powerpointpohja_2020.pptx" id="{18526EE0-36B1-4F12-A3B8-CEE3F96560E4}" vid="{6956AE3C-EB9D-45EC-90C7-C43BC4C742C3}"/>
    </a:ext>
  </a:extLst>
</a:theme>
</file>

<file path=ppt/theme/theme3.xml><?xml version="1.0" encoding="utf-8"?>
<a:theme xmlns:a="http://schemas.openxmlformats.org/drawingml/2006/main" name="1_DIat sinisellä taustalla">
  <a:themeElements>
    <a:clrScheme name="Mukautettu 1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0D0DE"/>
      </a:accent1>
      <a:accent2>
        <a:srgbClr val="497BBD"/>
      </a:accent2>
      <a:accent3>
        <a:srgbClr val="F074A7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23F9FBE23DE9741AAC4B06DBA542379" ma:contentTypeVersion="16" ma:contentTypeDescription="Luo uusi asiakirja." ma:contentTypeScope="" ma:versionID="b913a3c12d92afe5d364b1f89701f226">
  <xsd:schema xmlns:xsd="http://www.w3.org/2001/XMLSchema" xmlns:xs="http://www.w3.org/2001/XMLSchema" xmlns:p="http://schemas.microsoft.com/office/2006/metadata/properties" xmlns:ns2="d8672393-79b0-44ca-b1da-478db7a2b85f" xmlns:ns3="2bb0a49a-9a7d-4643-b39a-2332175e2122" xmlns:ns4="d3e50268-7799-48af-83c3-9a9b063078bc" targetNamespace="http://schemas.microsoft.com/office/2006/metadata/properties" ma:root="true" ma:fieldsID="f36876c41347f63a6ecd70982589ad5b" ns2:_="" ns3:_="" ns4:_="">
    <xsd:import namespace="d8672393-79b0-44ca-b1da-478db7a2b85f"/>
    <xsd:import namespace="2bb0a49a-9a7d-4643-b39a-2332175e2122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2393-79b0-44ca-b1da-478db7a2b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8803545-8691-4b95-be08-91594e252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0a49a-9a7d-4643-b39a-2332175e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833b1c3-5bc6-46dc-9123-3aa11df4ecd0}" ma:internalName="TaxCatchAll" ma:showField="CatchAllData" ma:web="2bb0a49a-9a7d-4643-b39a-2332175e2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672393-79b0-44ca-b1da-478db7a2b85f">
      <Terms xmlns="http://schemas.microsoft.com/office/infopath/2007/PartnerControls"/>
    </lcf76f155ced4ddcb4097134ff3c332f>
    <TaxCatchAll xmlns="d3e50268-7799-48af-83c3-9a9b063078bc" xsi:nil="true"/>
  </documentManagement>
</p:properties>
</file>

<file path=customXml/itemProps1.xml><?xml version="1.0" encoding="utf-8"?>
<ds:datastoreItem xmlns:ds="http://schemas.openxmlformats.org/officeDocument/2006/customXml" ds:itemID="{BD4CB75D-5C72-4147-A378-656B4039C4F6}"/>
</file>

<file path=customXml/itemProps2.xml><?xml version="1.0" encoding="utf-8"?>
<ds:datastoreItem xmlns:ds="http://schemas.openxmlformats.org/officeDocument/2006/customXml" ds:itemID="{B331E4F4-2914-4808-899C-3B4FD336F6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48D5F-C1DA-421F-A495-FF337E437BB7}">
  <ds:schemaRefs>
    <ds:schemaRef ds:uri="http://purl.org/dc/dcmitype/"/>
    <ds:schemaRef ds:uri="d3e50268-7799-48af-83c3-9a9b063078bc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bb0a49a-9a7d-4643-b39a-2332175e2122"/>
    <ds:schemaRef ds:uri="d8672393-79b0-44ca-b1da-478db7a2b8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Pohde</Template>
  <TotalTime>6571</TotalTime>
  <Words>617</Words>
  <Application>Microsoft Office PowerPoint</Application>
  <PresentationFormat>Laajakuva</PresentationFormat>
  <Paragraphs>59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Calibri Normaali</vt:lpstr>
      <vt:lpstr>Montserrat</vt:lpstr>
      <vt:lpstr>Roboto Light</vt:lpstr>
      <vt:lpstr>Wingdings</vt:lpstr>
      <vt:lpstr>PPhyvinvointialue-teema</vt:lpstr>
      <vt:lpstr>1_DIat sinisellä taustalla</vt:lpstr>
      <vt:lpstr>1_DIat sinisellä taustalla</vt:lpstr>
      <vt:lpstr>    Lapsen ja nuoren kehityksen polku   Lasten/nuorten kuntoutuksen suunnittelutiimi 22.11.2022  Heli Hemmilä Peruspalvelukuntayhtymä Kallio osastonhoitaja  POPsote kuntoutuksen projektisuunnittelija heli.hemmila@popsote.fi</vt:lpstr>
      <vt:lpstr>PowerPoint-esitys</vt:lpstr>
      <vt:lpstr>Tähän asti tehdyt toimenpiteet</vt:lpstr>
      <vt:lpstr>Lasten ja nuorten kuntoutuspolku</vt:lpstr>
      <vt:lpstr>Hyvä kuntoutus ajatus</vt:lpstr>
      <vt:lpstr>Kuntoutuksen käynnistyminen</vt:lpstr>
      <vt:lpstr>Työskentelytavat tiedon hankinnassa</vt:lpstr>
      <vt:lpstr>Pilotteina kuntoutuksen kehittämisohjelman kautta ovat terapeutit varhaiskasvatuksessa ja koululla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subject/>
  <dc:creator>Mint Company</dc:creator>
  <cp:keywords/>
  <dc:description/>
  <cp:lastModifiedBy>Heli Hemmilä</cp:lastModifiedBy>
  <cp:revision>65</cp:revision>
  <dcterms:created xsi:type="dcterms:W3CDTF">2022-10-05T13:44:56Z</dcterms:created>
  <dcterms:modified xsi:type="dcterms:W3CDTF">2022-11-22T09:26:08Z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0x010100F23F9FBE23DE9741AAC4B06DBA542379</vt:lpwstr>
  </property>
  <property fmtid="{D5CDD505-2E9C-101B-9397-08002B2CF9AE}" pid="3" name="MediaServiceImageTags">
    <vt:lpwstr/>
  </property>
</Properties>
</file>