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1" r:id="rId5"/>
    <p:sldMasterId id="2147483733" r:id="rId6"/>
  </p:sldMasterIdLst>
  <p:notesMasterIdLst>
    <p:notesMasterId r:id="rId18"/>
  </p:notesMasterIdLst>
  <p:handoutMasterIdLst>
    <p:handoutMasterId r:id="rId19"/>
  </p:handoutMasterIdLst>
  <p:sldIdLst>
    <p:sldId id="256" r:id="rId7"/>
    <p:sldId id="274" r:id="rId8"/>
    <p:sldId id="258" r:id="rId9"/>
    <p:sldId id="269" r:id="rId10"/>
    <p:sldId id="266" r:id="rId11"/>
    <p:sldId id="261" r:id="rId12"/>
    <p:sldId id="263" r:id="rId13"/>
    <p:sldId id="267" r:id="rId14"/>
    <p:sldId id="273" r:id="rId15"/>
    <p:sldId id="268" r:id="rId16"/>
    <p:sldId id="270"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7A4"/>
    <a:srgbClr val="3B54BC"/>
    <a:srgbClr val="FDEEE9"/>
    <a:srgbClr val="FFE5E5"/>
    <a:srgbClr val="000C4A"/>
    <a:srgbClr val="FFC5B3"/>
    <a:srgbClr val="EFF2FA"/>
    <a:srgbClr val="FEF7F4"/>
    <a:srgbClr val="FFFCFA"/>
    <a:srgbClr val="000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623B0-124A-42F1-BB8E-C6D8549BFB80}" v="2" dt="2022-11-14T06:42:11.32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8"/>
    <p:restoredTop sz="96327"/>
  </p:normalViewPr>
  <p:slideViewPr>
    <p:cSldViewPr snapToGrid="0" snapToObjects="1">
      <p:cViewPr varScale="1">
        <p:scale>
          <a:sx n="88" d="100"/>
          <a:sy n="88" d="100"/>
        </p:scale>
        <p:origin x="989" y="6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9" d="100"/>
          <a:sy n="159" d="100"/>
        </p:scale>
        <p:origin x="682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niainen Tiia" userId="S::tiia.kanniainen@ppshp.fi::e5d7110f-97be-4207-9f33-107d6405d610" providerId="AD" clId="Web-{D0B623B0-124A-42F1-BB8E-C6D8549BFB80}"/>
    <pc:docChg chg="addSld delSld">
      <pc:chgData name="Kanniainen Tiia" userId="S::tiia.kanniainen@ppshp.fi::e5d7110f-97be-4207-9f33-107d6405d610" providerId="AD" clId="Web-{D0B623B0-124A-42F1-BB8E-C6D8549BFB80}" dt="2022-11-14T06:42:11.326" v="1"/>
      <pc:docMkLst>
        <pc:docMk/>
      </pc:docMkLst>
      <pc:sldChg chg="new del">
        <pc:chgData name="Kanniainen Tiia" userId="S::tiia.kanniainen@ppshp.fi::e5d7110f-97be-4207-9f33-107d6405d610" providerId="AD" clId="Web-{D0B623B0-124A-42F1-BB8E-C6D8549BFB80}" dt="2022-11-14T06:42:11.326" v="1"/>
        <pc:sldMkLst>
          <pc:docMk/>
          <pc:sldMk cId="2935022268" sldId="2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59426-E105-48C5-B5EB-376766947E20}" type="doc">
      <dgm:prSet loTypeId="urn:microsoft.com/office/officeart/2005/8/layout/radial3" loCatId="cycle" qsTypeId="urn:microsoft.com/office/officeart/2005/8/quickstyle/3d3" qsCatId="3D" csTypeId="urn:microsoft.com/office/officeart/2005/8/colors/accent0_2" csCatId="mainScheme" phldr="1"/>
      <dgm:spPr/>
      <dgm:t>
        <a:bodyPr/>
        <a:lstStyle/>
        <a:p>
          <a:endParaRPr lang="fi-FI"/>
        </a:p>
      </dgm:t>
    </dgm:pt>
    <dgm:pt modelId="{C1023D78-1DDA-470E-976C-3A1678101ED7}">
      <dgm:prSet phldrT="[Teksti]"/>
      <dgm:spPr/>
      <dgm:t>
        <a:bodyPr/>
        <a:lstStyle/>
        <a:p>
          <a:endParaRPr lang="fi-FI" dirty="0"/>
        </a:p>
      </dgm:t>
    </dgm:pt>
    <dgm:pt modelId="{0EE6567F-FD24-4BD3-9351-DB638F9F8FDC}" type="parTrans" cxnId="{7C275071-C49A-4984-9ADE-7371CB7BAEBD}">
      <dgm:prSet/>
      <dgm:spPr/>
      <dgm:t>
        <a:bodyPr/>
        <a:lstStyle/>
        <a:p>
          <a:endParaRPr lang="fi-FI"/>
        </a:p>
      </dgm:t>
    </dgm:pt>
    <dgm:pt modelId="{98A08D17-B9A9-4373-BFDC-AF89F2D29224}" type="sibTrans" cxnId="{7C275071-C49A-4984-9ADE-7371CB7BAEBD}">
      <dgm:prSet/>
      <dgm:spPr/>
      <dgm:t>
        <a:bodyPr/>
        <a:lstStyle/>
        <a:p>
          <a:endParaRPr lang="fi-FI"/>
        </a:p>
      </dgm:t>
    </dgm:pt>
    <dgm:pt modelId="{13549994-98D0-425F-BAF6-B3597AFA2F08}">
      <dgm:prSet phldrT="[Teksti]"/>
      <dgm:spPr/>
      <dgm:t>
        <a:bodyPr/>
        <a:lstStyle/>
        <a:p>
          <a:endParaRPr lang="fi-FI" dirty="0"/>
        </a:p>
      </dgm:t>
    </dgm:pt>
    <dgm:pt modelId="{56596345-E62B-4345-84A9-303AA08DED43}" type="parTrans" cxnId="{FA448759-B578-4F9F-BDA6-D1B150E5D9EB}">
      <dgm:prSet/>
      <dgm:spPr/>
      <dgm:t>
        <a:bodyPr/>
        <a:lstStyle/>
        <a:p>
          <a:endParaRPr lang="fi-FI"/>
        </a:p>
      </dgm:t>
    </dgm:pt>
    <dgm:pt modelId="{ABC42D6E-81AA-4F5A-B390-1D28D24CB94B}" type="sibTrans" cxnId="{FA448759-B578-4F9F-BDA6-D1B150E5D9EB}">
      <dgm:prSet/>
      <dgm:spPr/>
      <dgm:t>
        <a:bodyPr/>
        <a:lstStyle/>
        <a:p>
          <a:endParaRPr lang="fi-FI"/>
        </a:p>
      </dgm:t>
    </dgm:pt>
    <dgm:pt modelId="{7634767A-FB58-4630-9EF7-05482ADE1AE9}">
      <dgm:prSet phldrT="[Teksti]"/>
      <dgm:spPr/>
      <dgm:t>
        <a:bodyPr/>
        <a:lstStyle/>
        <a:p>
          <a:endParaRPr lang="fi-FI" dirty="0"/>
        </a:p>
      </dgm:t>
    </dgm:pt>
    <dgm:pt modelId="{433A547F-6ECD-4838-AF1D-2EC7FA2647E5}" type="parTrans" cxnId="{9E4B2C3C-66AC-4FB7-9AF4-FEF845542837}">
      <dgm:prSet/>
      <dgm:spPr/>
      <dgm:t>
        <a:bodyPr/>
        <a:lstStyle/>
        <a:p>
          <a:endParaRPr lang="fi-FI"/>
        </a:p>
      </dgm:t>
    </dgm:pt>
    <dgm:pt modelId="{B0729B94-E356-481E-B227-F681CB379F59}" type="sibTrans" cxnId="{9E4B2C3C-66AC-4FB7-9AF4-FEF845542837}">
      <dgm:prSet/>
      <dgm:spPr/>
      <dgm:t>
        <a:bodyPr/>
        <a:lstStyle/>
        <a:p>
          <a:endParaRPr lang="fi-FI"/>
        </a:p>
      </dgm:t>
    </dgm:pt>
    <dgm:pt modelId="{FD023B3B-9412-4B96-8391-32C03174FF64}">
      <dgm:prSet phldrT="[Teksti]"/>
      <dgm:spPr/>
      <dgm:t>
        <a:bodyPr/>
        <a:lstStyle/>
        <a:p>
          <a:endParaRPr lang="fi-FI" dirty="0"/>
        </a:p>
      </dgm:t>
    </dgm:pt>
    <dgm:pt modelId="{86663E16-8601-43B6-88C2-D1297BA846E3}" type="parTrans" cxnId="{A156A348-2227-44FE-9625-EDEA1101E063}">
      <dgm:prSet/>
      <dgm:spPr/>
      <dgm:t>
        <a:bodyPr/>
        <a:lstStyle/>
        <a:p>
          <a:endParaRPr lang="fi-FI"/>
        </a:p>
      </dgm:t>
    </dgm:pt>
    <dgm:pt modelId="{7C501A42-C976-4938-88ED-D866F46F4D9D}" type="sibTrans" cxnId="{A156A348-2227-44FE-9625-EDEA1101E063}">
      <dgm:prSet/>
      <dgm:spPr/>
      <dgm:t>
        <a:bodyPr/>
        <a:lstStyle/>
        <a:p>
          <a:endParaRPr lang="fi-FI"/>
        </a:p>
      </dgm:t>
    </dgm:pt>
    <dgm:pt modelId="{7FB23C0E-A271-4DFE-B71E-B8D270348E69}">
      <dgm:prSet phldrT="[Teksti]"/>
      <dgm:spPr/>
      <dgm:t>
        <a:bodyPr/>
        <a:lstStyle/>
        <a:p>
          <a:endParaRPr lang="fi-FI" dirty="0"/>
        </a:p>
      </dgm:t>
    </dgm:pt>
    <dgm:pt modelId="{62BC3FFD-9882-4324-83FE-A0EC98EB6D5F}" type="parTrans" cxnId="{672C9727-BC9D-441A-9ED6-5FBEA1689BF9}">
      <dgm:prSet/>
      <dgm:spPr/>
      <dgm:t>
        <a:bodyPr/>
        <a:lstStyle/>
        <a:p>
          <a:endParaRPr lang="fi-FI"/>
        </a:p>
      </dgm:t>
    </dgm:pt>
    <dgm:pt modelId="{97C3AA7E-1BDB-4B74-B258-78DF6A3C1FFB}" type="sibTrans" cxnId="{672C9727-BC9D-441A-9ED6-5FBEA1689BF9}">
      <dgm:prSet/>
      <dgm:spPr/>
      <dgm:t>
        <a:bodyPr/>
        <a:lstStyle/>
        <a:p>
          <a:endParaRPr lang="fi-FI"/>
        </a:p>
      </dgm:t>
    </dgm:pt>
    <dgm:pt modelId="{B1D2525A-FE43-4164-A655-873A2603CF4A}">
      <dgm:prSet phldrT="[Teksti]" custScaleX="142124" custScaleY="132469" custRadScaleRad="101553" custRadScaleInc="-34506"/>
      <dgm:spPr/>
      <dgm:t>
        <a:bodyPr/>
        <a:lstStyle/>
        <a:p>
          <a:endParaRPr lang="fi-FI" dirty="0"/>
        </a:p>
      </dgm:t>
    </dgm:pt>
    <dgm:pt modelId="{3F4E1DB4-4CC4-4258-BA50-ACED0A3E79E3}" type="parTrans" cxnId="{68504345-C2F0-4981-A1D7-DB69ECEF2292}">
      <dgm:prSet/>
      <dgm:spPr/>
      <dgm:t>
        <a:bodyPr/>
        <a:lstStyle/>
        <a:p>
          <a:endParaRPr lang="fi-FI"/>
        </a:p>
      </dgm:t>
    </dgm:pt>
    <dgm:pt modelId="{48BC2731-248F-4ABE-96A3-A54436BBAB21}" type="sibTrans" cxnId="{68504345-C2F0-4981-A1D7-DB69ECEF2292}">
      <dgm:prSet/>
      <dgm:spPr/>
      <dgm:t>
        <a:bodyPr/>
        <a:lstStyle/>
        <a:p>
          <a:endParaRPr lang="fi-FI"/>
        </a:p>
      </dgm:t>
    </dgm:pt>
    <dgm:pt modelId="{E0C9EA67-B4A7-499F-8D17-E98B2854D258}">
      <dgm:prSet phldrT="[Teksti]" custScaleX="142124" custScaleY="132469" custRadScaleRad="101553" custRadScaleInc="-34506"/>
      <dgm:spPr/>
      <dgm:t>
        <a:bodyPr/>
        <a:lstStyle/>
        <a:p>
          <a:endParaRPr lang="fi-FI" dirty="0"/>
        </a:p>
      </dgm:t>
    </dgm:pt>
    <dgm:pt modelId="{E8B53223-6DA2-4F88-BB28-3637E485F5F8}" type="parTrans" cxnId="{22004336-8DFC-403D-A3A3-6A79F49FF31C}">
      <dgm:prSet/>
      <dgm:spPr/>
      <dgm:t>
        <a:bodyPr/>
        <a:lstStyle/>
        <a:p>
          <a:endParaRPr lang="fi-FI"/>
        </a:p>
      </dgm:t>
    </dgm:pt>
    <dgm:pt modelId="{61D76283-E140-49AB-AC91-48E3AB368855}" type="sibTrans" cxnId="{22004336-8DFC-403D-A3A3-6A79F49FF31C}">
      <dgm:prSet/>
      <dgm:spPr/>
      <dgm:t>
        <a:bodyPr/>
        <a:lstStyle/>
        <a:p>
          <a:endParaRPr lang="fi-FI"/>
        </a:p>
      </dgm:t>
    </dgm:pt>
    <dgm:pt modelId="{B5C862AA-B284-4D3C-8069-DFA29B29E5C4}">
      <dgm:prSet phldrT="[Teksti]" custT="1"/>
      <dgm:spPr/>
      <dgm:t>
        <a:bodyPr/>
        <a:lstStyle/>
        <a:p>
          <a:r>
            <a:rPr lang="fi-FI" sz="1200" b="1" dirty="0" smtClean="0"/>
            <a:t>HANKKEET </a:t>
          </a:r>
        </a:p>
        <a:p>
          <a:r>
            <a:rPr lang="fi-FI" sz="1100" b="0" dirty="0" smtClean="0"/>
            <a:t>Yhteistyö työllisyyden ja työkyvyn edistämisen hankkeiden kanssa </a:t>
          </a:r>
        </a:p>
      </dgm:t>
    </dgm:pt>
    <dgm:pt modelId="{7151C148-B3E5-488E-87D1-6B9DFD2691D6}" type="parTrans" cxnId="{6AB8805C-F3ED-41A0-9074-9763FCA054D2}">
      <dgm:prSet/>
      <dgm:spPr/>
      <dgm:t>
        <a:bodyPr/>
        <a:lstStyle/>
        <a:p>
          <a:endParaRPr lang="fi-FI"/>
        </a:p>
      </dgm:t>
    </dgm:pt>
    <dgm:pt modelId="{12A24844-7DA4-40FA-8C40-348AF76740D5}" type="sibTrans" cxnId="{6AB8805C-F3ED-41A0-9074-9763FCA054D2}">
      <dgm:prSet/>
      <dgm:spPr/>
      <dgm:t>
        <a:bodyPr/>
        <a:lstStyle/>
        <a:p>
          <a:endParaRPr lang="fi-FI"/>
        </a:p>
      </dgm:t>
    </dgm:pt>
    <dgm:pt modelId="{D26072DD-7794-4252-82B1-1566139D17A0}">
      <dgm:prSet phldrT="[Teksti]" custT="1"/>
      <dgm:spPr/>
      <dgm:t>
        <a:bodyPr/>
        <a:lstStyle/>
        <a:p>
          <a:r>
            <a:rPr lang="fi-FI" sz="1200" b="1" dirty="0" smtClean="0"/>
            <a:t>MUUT TOIMIJAT</a:t>
          </a:r>
        </a:p>
        <a:p>
          <a:r>
            <a:rPr lang="fi-FI" sz="1100" b="1" dirty="0" smtClean="0"/>
            <a:t> </a:t>
          </a:r>
          <a:r>
            <a:rPr lang="fi-FI" sz="1100" b="0" dirty="0" smtClean="0"/>
            <a:t>esim.</a:t>
          </a:r>
          <a:r>
            <a:rPr lang="fi-FI" sz="1100" b="1" dirty="0" smtClean="0"/>
            <a:t> </a:t>
          </a:r>
          <a:r>
            <a:rPr lang="fi-FI" sz="1100" b="0" dirty="0" smtClean="0"/>
            <a:t>Ohjaamot, Jelppi-verkko, </a:t>
          </a:r>
          <a:r>
            <a:rPr lang="fi-FI" sz="1100" b="0" dirty="0" err="1" smtClean="0"/>
            <a:t>Rikosseuraamusviras</a:t>
          </a:r>
          <a:r>
            <a:rPr lang="fi-FI" sz="1100" b="0" dirty="0" smtClean="0"/>
            <a:t>-to, velkaneuvonta</a:t>
          </a:r>
          <a:endParaRPr lang="fi-FI" sz="1100" b="0" dirty="0"/>
        </a:p>
      </dgm:t>
    </dgm:pt>
    <dgm:pt modelId="{54579552-8AEB-463B-B2FD-686CE4DD032E}" type="parTrans" cxnId="{F6BF435D-08A4-4E88-8E36-F1CAA199DB43}">
      <dgm:prSet/>
      <dgm:spPr/>
      <dgm:t>
        <a:bodyPr/>
        <a:lstStyle/>
        <a:p>
          <a:endParaRPr lang="fi-FI"/>
        </a:p>
      </dgm:t>
    </dgm:pt>
    <dgm:pt modelId="{DF9631DA-7BBF-4724-98D9-E196D2C871B8}" type="sibTrans" cxnId="{F6BF435D-08A4-4E88-8E36-F1CAA199DB43}">
      <dgm:prSet/>
      <dgm:spPr/>
      <dgm:t>
        <a:bodyPr/>
        <a:lstStyle/>
        <a:p>
          <a:endParaRPr lang="fi-FI"/>
        </a:p>
      </dgm:t>
    </dgm:pt>
    <dgm:pt modelId="{4EDF3C5E-9BD8-49BC-B6AC-CE1B45C84A76}">
      <dgm:prSet phldrT="[Teksti]" custScaleX="142124" custScaleY="132469" custRadScaleRad="101553" custRadScaleInc="-34506"/>
      <dgm:spPr/>
      <dgm:t>
        <a:bodyPr/>
        <a:lstStyle/>
        <a:p>
          <a:endParaRPr lang="fi-FI" dirty="0"/>
        </a:p>
      </dgm:t>
    </dgm:pt>
    <dgm:pt modelId="{4E620EFA-C39A-4571-9920-16E6D8F39D21}" type="parTrans" cxnId="{170D4B35-D4FF-44D2-991F-29EAAEE13B06}">
      <dgm:prSet/>
      <dgm:spPr/>
      <dgm:t>
        <a:bodyPr/>
        <a:lstStyle/>
        <a:p>
          <a:endParaRPr lang="fi-FI"/>
        </a:p>
      </dgm:t>
    </dgm:pt>
    <dgm:pt modelId="{770CDD54-7404-4D14-89A9-DEBA125D1325}" type="sibTrans" cxnId="{170D4B35-D4FF-44D2-991F-29EAAEE13B06}">
      <dgm:prSet/>
      <dgm:spPr/>
      <dgm:t>
        <a:bodyPr/>
        <a:lstStyle/>
        <a:p>
          <a:endParaRPr lang="fi-FI"/>
        </a:p>
      </dgm:t>
    </dgm:pt>
    <dgm:pt modelId="{3B885F98-C298-41EF-B79A-D835E3F7391D}">
      <dgm:prSet phldrT="[Teksti]" custScaleX="142124" custScaleY="132469" custRadScaleRad="101553" custRadScaleInc="-34506"/>
      <dgm:spPr/>
      <dgm:t>
        <a:bodyPr/>
        <a:lstStyle/>
        <a:p>
          <a:endParaRPr lang="fi-FI" dirty="0"/>
        </a:p>
      </dgm:t>
    </dgm:pt>
    <dgm:pt modelId="{DC9831CD-03F9-4CFB-9DCB-07980617BE3F}" type="parTrans" cxnId="{5FF46DA8-AAED-4D6E-903E-33586D5E423F}">
      <dgm:prSet/>
      <dgm:spPr/>
      <dgm:t>
        <a:bodyPr/>
        <a:lstStyle/>
        <a:p>
          <a:endParaRPr lang="fi-FI"/>
        </a:p>
      </dgm:t>
    </dgm:pt>
    <dgm:pt modelId="{2EECA01C-0F64-4E6A-855A-05A798B79D39}" type="sibTrans" cxnId="{5FF46DA8-AAED-4D6E-903E-33586D5E423F}">
      <dgm:prSet/>
      <dgm:spPr/>
      <dgm:t>
        <a:bodyPr/>
        <a:lstStyle/>
        <a:p>
          <a:endParaRPr lang="fi-FI"/>
        </a:p>
      </dgm:t>
    </dgm:pt>
    <dgm:pt modelId="{9AEB243C-5C41-4210-80FD-B67C98356F5A}">
      <dgm:prSet phldrT="[Teksti]" custT="1"/>
      <dgm:spPr/>
      <dgm:t>
        <a:bodyPr/>
        <a:lstStyle/>
        <a:p>
          <a:r>
            <a:rPr lang="fi-FI" sz="1200" b="1" dirty="0" smtClean="0"/>
            <a:t>ELY-KESKUS</a:t>
          </a:r>
        </a:p>
        <a:p>
          <a:r>
            <a:rPr lang="fi-FI" sz="1100" b="1" dirty="0" smtClean="0"/>
            <a:t> </a:t>
          </a:r>
          <a:r>
            <a:rPr lang="fi-FI" sz="1100" b="0" dirty="0" smtClean="0"/>
            <a:t>Hanke- ja yritysyhteistyö, TE-palvelujen hankintayksikkö v. 2024 saakka</a:t>
          </a:r>
          <a:endParaRPr lang="fi-FI" sz="1100" b="0" dirty="0"/>
        </a:p>
      </dgm:t>
    </dgm:pt>
    <dgm:pt modelId="{449201D5-A7A4-4B66-8BC6-E8CB3F270667}" type="parTrans" cxnId="{924BD487-8F74-4BD1-9928-626C745EC6BF}">
      <dgm:prSet/>
      <dgm:spPr/>
      <dgm:t>
        <a:bodyPr/>
        <a:lstStyle/>
        <a:p>
          <a:endParaRPr lang="fi-FI"/>
        </a:p>
      </dgm:t>
    </dgm:pt>
    <dgm:pt modelId="{B9358F98-F85C-436F-A2E3-D6665561074D}" type="sibTrans" cxnId="{924BD487-8F74-4BD1-9928-626C745EC6BF}">
      <dgm:prSet/>
      <dgm:spPr/>
      <dgm:t>
        <a:bodyPr/>
        <a:lstStyle/>
        <a:p>
          <a:endParaRPr lang="fi-FI"/>
        </a:p>
      </dgm:t>
    </dgm:pt>
    <dgm:pt modelId="{4D5D118A-A8E4-47A8-8CCD-710B9C4A032A}">
      <dgm:prSet/>
      <dgm:spPr/>
      <dgm:t>
        <a:bodyPr/>
        <a:lstStyle/>
        <a:p>
          <a:endParaRPr lang="fi-FI"/>
        </a:p>
      </dgm:t>
    </dgm:pt>
    <dgm:pt modelId="{FB0E8077-EA6A-4F39-B8F1-B60037082A26}" type="parTrans" cxnId="{2E243311-8A26-4B2D-A167-3389DBE3EBDA}">
      <dgm:prSet/>
      <dgm:spPr/>
      <dgm:t>
        <a:bodyPr/>
        <a:lstStyle/>
        <a:p>
          <a:endParaRPr lang="fi-FI"/>
        </a:p>
      </dgm:t>
    </dgm:pt>
    <dgm:pt modelId="{6A3554F9-AB31-403A-94DF-2F706BB7EF2B}" type="sibTrans" cxnId="{2E243311-8A26-4B2D-A167-3389DBE3EBDA}">
      <dgm:prSet/>
      <dgm:spPr/>
      <dgm:t>
        <a:bodyPr/>
        <a:lstStyle/>
        <a:p>
          <a:endParaRPr lang="fi-FI"/>
        </a:p>
      </dgm:t>
    </dgm:pt>
    <dgm:pt modelId="{F35D78EC-BD94-4917-B082-4E5351F6594A}">
      <dgm:prSet/>
      <dgm:spPr/>
      <dgm:t>
        <a:bodyPr/>
        <a:lstStyle/>
        <a:p>
          <a:endParaRPr lang="fi-FI"/>
        </a:p>
      </dgm:t>
    </dgm:pt>
    <dgm:pt modelId="{4E0F0905-2AD5-4DBE-B036-F102A8BC2574}" type="parTrans" cxnId="{6E012AC1-E76E-40B5-A640-AEEBADC486C8}">
      <dgm:prSet/>
      <dgm:spPr/>
      <dgm:t>
        <a:bodyPr/>
        <a:lstStyle/>
        <a:p>
          <a:endParaRPr lang="fi-FI"/>
        </a:p>
      </dgm:t>
    </dgm:pt>
    <dgm:pt modelId="{7AF2F407-A4A4-4D3A-958C-D404AA928714}" type="sibTrans" cxnId="{6E012AC1-E76E-40B5-A640-AEEBADC486C8}">
      <dgm:prSet/>
      <dgm:spPr/>
      <dgm:t>
        <a:bodyPr/>
        <a:lstStyle/>
        <a:p>
          <a:endParaRPr lang="fi-FI"/>
        </a:p>
      </dgm:t>
    </dgm:pt>
    <dgm:pt modelId="{AB8C84C2-35F0-4DC9-8388-380C687D137D}">
      <dgm:prSet/>
      <dgm:spPr/>
      <dgm:t>
        <a:bodyPr/>
        <a:lstStyle/>
        <a:p>
          <a:endParaRPr lang="fi-FI"/>
        </a:p>
      </dgm:t>
    </dgm:pt>
    <dgm:pt modelId="{1DEF1F74-404A-44D1-B901-BFC1D5BF968C}" type="parTrans" cxnId="{A1952AE1-D518-4A2A-B502-B4B31D8B6F81}">
      <dgm:prSet/>
      <dgm:spPr/>
      <dgm:t>
        <a:bodyPr/>
        <a:lstStyle/>
        <a:p>
          <a:endParaRPr lang="fi-FI"/>
        </a:p>
      </dgm:t>
    </dgm:pt>
    <dgm:pt modelId="{696021E4-9545-4E88-A1C6-98600BE678A9}" type="sibTrans" cxnId="{A1952AE1-D518-4A2A-B502-B4B31D8B6F81}">
      <dgm:prSet/>
      <dgm:spPr/>
      <dgm:t>
        <a:bodyPr/>
        <a:lstStyle/>
        <a:p>
          <a:endParaRPr lang="fi-FI"/>
        </a:p>
      </dgm:t>
    </dgm:pt>
    <dgm:pt modelId="{68DAD874-4308-479D-AA4A-D911B86C0403}">
      <dgm:prSet/>
      <dgm:spPr/>
      <dgm:t>
        <a:bodyPr/>
        <a:lstStyle/>
        <a:p>
          <a:endParaRPr lang="fi-FI"/>
        </a:p>
      </dgm:t>
    </dgm:pt>
    <dgm:pt modelId="{CE73E9CE-D0A0-41C5-ADCD-33080EA194C8}" type="parTrans" cxnId="{415BA2DB-B141-4748-A1FB-3A0D40481589}">
      <dgm:prSet/>
      <dgm:spPr/>
      <dgm:t>
        <a:bodyPr/>
        <a:lstStyle/>
        <a:p>
          <a:endParaRPr lang="fi-FI"/>
        </a:p>
      </dgm:t>
    </dgm:pt>
    <dgm:pt modelId="{43248C49-1261-408F-839D-E8896F457AE7}" type="sibTrans" cxnId="{415BA2DB-B141-4748-A1FB-3A0D40481589}">
      <dgm:prSet/>
      <dgm:spPr/>
      <dgm:t>
        <a:bodyPr/>
        <a:lstStyle/>
        <a:p>
          <a:endParaRPr lang="fi-FI"/>
        </a:p>
      </dgm:t>
    </dgm:pt>
    <dgm:pt modelId="{F0DC5EF3-7369-4812-A956-C6757FBBA128}">
      <dgm:prSet phldrT="[Teksti]" custT="1"/>
      <dgm:spPr/>
      <dgm:t>
        <a:bodyPr/>
        <a:lstStyle/>
        <a:p>
          <a:endParaRPr lang="fi-FI" sz="1100" b="1" dirty="0"/>
        </a:p>
      </dgm:t>
    </dgm:pt>
    <dgm:pt modelId="{3A21CF18-A215-4EBB-99F4-2FFA2A5E51D4}" type="parTrans" cxnId="{649897BF-88FC-4711-8704-6662051D90DB}">
      <dgm:prSet/>
      <dgm:spPr/>
      <dgm:t>
        <a:bodyPr/>
        <a:lstStyle/>
        <a:p>
          <a:endParaRPr lang="fi-FI"/>
        </a:p>
      </dgm:t>
    </dgm:pt>
    <dgm:pt modelId="{D800B1AC-E7A7-4351-9AF0-B0A83F803C6C}" type="sibTrans" cxnId="{649897BF-88FC-4711-8704-6662051D90DB}">
      <dgm:prSet/>
      <dgm:spPr/>
      <dgm:t>
        <a:bodyPr/>
        <a:lstStyle/>
        <a:p>
          <a:endParaRPr lang="fi-FI"/>
        </a:p>
      </dgm:t>
    </dgm:pt>
    <dgm:pt modelId="{AF862C40-9A18-4ACA-A300-AAB1B270764C}">
      <dgm:prSet phldrT="[Teksti]"/>
      <dgm:spPr/>
      <dgm:t>
        <a:bodyPr/>
        <a:lstStyle/>
        <a:p>
          <a:endParaRPr lang="fi-FI" dirty="0"/>
        </a:p>
      </dgm:t>
    </dgm:pt>
    <dgm:pt modelId="{E573A288-F1B7-45A3-85FE-6A2B20979689}" type="parTrans" cxnId="{E54E8689-3562-426A-AB75-1A59AFEA0832}">
      <dgm:prSet/>
      <dgm:spPr/>
      <dgm:t>
        <a:bodyPr/>
        <a:lstStyle/>
        <a:p>
          <a:endParaRPr lang="fi-FI"/>
        </a:p>
      </dgm:t>
    </dgm:pt>
    <dgm:pt modelId="{C77D63A8-3D2A-4708-867C-2F054F2DB9C9}" type="sibTrans" cxnId="{E54E8689-3562-426A-AB75-1A59AFEA0832}">
      <dgm:prSet/>
      <dgm:spPr/>
      <dgm:t>
        <a:bodyPr/>
        <a:lstStyle/>
        <a:p>
          <a:endParaRPr lang="fi-FI"/>
        </a:p>
      </dgm:t>
    </dgm:pt>
    <dgm:pt modelId="{5597A9DF-B280-447C-A404-97F260EFADBB}">
      <dgm:prSet phldrT="[Teksti]" custT="1"/>
      <dgm:spPr/>
      <dgm:t>
        <a:bodyPr/>
        <a:lstStyle/>
        <a:p>
          <a:r>
            <a:rPr lang="fi-FI" sz="1200" b="1" dirty="0" smtClean="0"/>
            <a:t>OPPILAITOKSET</a:t>
          </a:r>
        </a:p>
        <a:p>
          <a:r>
            <a:rPr lang="fi-FI" sz="1100" b="0" dirty="0" smtClean="0"/>
            <a:t>oppilaitosyhteistyö</a:t>
          </a:r>
          <a:endParaRPr lang="fi-FI" sz="1100" b="0" dirty="0"/>
        </a:p>
      </dgm:t>
    </dgm:pt>
    <dgm:pt modelId="{BAB4588C-47EA-461B-9688-410C5350D85B}" type="sibTrans" cxnId="{EBA23269-64B2-4C8A-95FE-B697243D3A71}">
      <dgm:prSet/>
      <dgm:spPr/>
      <dgm:t>
        <a:bodyPr/>
        <a:lstStyle/>
        <a:p>
          <a:endParaRPr lang="fi-FI"/>
        </a:p>
      </dgm:t>
    </dgm:pt>
    <dgm:pt modelId="{0444E2E4-47DE-4D63-AB93-112A9CCE4B51}" type="parTrans" cxnId="{EBA23269-64B2-4C8A-95FE-B697243D3A71}">
      <dgm:prSet/>
      <dgm:spPr/>
      <dgm:t>
        <a:bodyPr/>
        <a:lstStyle/>
        <a:p>
          <a:endParaRPr lang="fi-FI"/>
        </a:p>
      </dgm:t>
    </dgm:pt>
    <dgm:pt modelId="{485596A7-F037-4A6F-90BE-71F4CD309583}" type="pres">
      <dgm:prSet presAssocID="{A4D59426-E105-48C5-B5EB-376766947E20}" presName="composite" presStyleCnt="0">
        <dgm:presLayoutVars>
          <dgm:chMax val="1"/>
          <dgm:dir/>
          <dgm:resizeHandles val="exact"/>
        </dgm:presLayoutVars>
      </dgm:prSet>
      <dgm:spPr/>
      <dgm:t>
        <a:bodyPr/>
        <a:lstStyle/>
        <a:p>
          <a:endParaRPr lang="fi-FI"/>
        </a:p>
      </dgm:t>
    </dgm:pt>
    <dgm:pt modelId="{8930BA2D-615B-426F-B45C-64B1B9A024C1}" type="pres">
      <dgm:prSet presAssocID="{A4D59426-E105-48C5-B5EB-376766947E20}" presName="radial" presStyleCnt="0">
        <dgm:presLayoutVars>
          <dgm:animLvl val="ctr"/>
        </dgm:presLayoutVars>
      </dgm:prSet>
      <dgm:spPr/>
      <dgm:t>
        <a:bodyPr/>
        <a:lstStyle/>
        <a:p>
          <a:endParaRPr lang="fi-FI"/>
        </a:p>
      </dgm:t>
    </dgm:pt>
    <dgm:pt modelId="{F36F6283-1E49-419B-9CFD-9EE1D9546444}" type="pres">
      <dgm:prSet presAssocID="{C1023D78-1DDA-470E-976C-3A1678101ED7}" presName="centerShape" presStyleLbl="vennNode1" presStyleIdx="0" presStyleCnt="11"/>
      <dgm:spPr/>
      <dgm:t>
        <a:bodyPr/>
        <a:lstStyle/>
        <a:p>
          <a:endParaRPr lang="fi-FI"/>
        </a:p>
      </dgm:t>
    </dgm:pt>
    <dgm:pt modelId="{117389C1-7C78-4431-B1E6-E00CA154947A}" type="pres">
      <dgm:prSet presAssocID="{13549994-98D0-425F-BAF6-B3597AFA2F08}" presName="node" presStyleLbl="vennNode1" presStyleIdx="1" presStyleCnt="11">
        <dgm:presLayoutVars>
          <dgm:bulletEnabled val="1"/>
        </dgm:presLayoutVars>
      </dgm:prSet>
      <dgm:spPr/>
      <dgm:t>
        <a:bodyPr/>
        <a:lstStyle/>
        <a:p>
          <a:endParaRPr lang="fi-FI"/>
        </a:p>
      </dgm:t>
    </dgm:pt>
    <dgm:pt modelId="{F9749063-2CC5-4757-9EA9-9B9FC515F17D}" type="pres">
      <dgm:prSet presAssocID="{7634767A-FB58-4630-9EF7-05482ADE1AE9}" presName="node" presStyleLbl="vennNode1" presStyleIdx="2" presStyleCnt="11">
        <dgm:presLayoutVars>
          <dgm:bulletEnabled val="1"/>
        </dgm:presLayoutVars>
      </dgm:prSet>
      <dgm:spPr/>
      <dgm:t>
        <a:bodyPr/>
        <a:lstStyle/>
        <a:p>
          <a:endParaRPr lang="fi-FI"/>
        </a:p>
      </dgm:t>
    </dgm:pt>
    <dgm:pt modelId="{25B41236-9B9B-45F8-B1F6-2A271D8DFA4C}" type="pres">
      <dgm:prSet presAssocID="{FD023B3B-9412-4B96-8391-32C03174FF64}" presName="node" presStyleLbl="vennNode1" presStyleIdx="3" presStyleCnt="11">
        <dgm:presLayoutVars>
          <dgm:bulletEnabled val="1"/>
        </dgm:presLayoutVars>
      </dgm:prSet>
      <dgm:spPr/>
      <dgm:t>
        <a:bodyPr/>
        <a:lstStyle/>
        <a:p>
          <a:endParaRPr lang="fi-FI"/>
        </a:p>
      </dgm:t>
    </dgm:pt>
    <dgm:pt modelId="{8D5386A6-E208-4851-A3D8-57A3330DA2C5}" type="pres">
      <dgm:prSet presAssocID="{7FB23C0E-A271-4DFE-B71E-B8D270348E69}" presName="node" presStyleLbl="vennNode1" presStyleIdx="4" presStyleCnt="11">
        <dgm:presLayoutVars>
          <dgm:bulletEnabled val="1"/>
        </dgm:presLayoutVars>
      </dgm:prSet>
      <dgm:spPr/>
      <dgm:t>
        <a:bodyPr/>
        <a:lstStyle/>
        <a:p>
          <a:endParaRPr lang="fi-FI"/>
        </a:p>
      </dgm:t>
    </dgm:pt>
    <dgm:pt modelId="{F639CEC6-BA51-4DEE-B3D7-D927B9A8F046}" type="pres">
      <dgm:prSet presAssocID="{AF862C40-9A18-4ACA-A300-AAB1B270764C}" presName="node" presStyleLbl="vennNode1" presStyleIdx="5" presStyleCnt="11">
        <dgm:presLayoutVars>
          <dgm:bulletEnabled val="1"/>
        </dgm:presLayoutVars>
      </dgm:prSet>
      <dgm:spPr/>
      <dgm:t>
        <a:bodyPr/>
        <a:lstStyle/>
        <a:p>
          <a:endParaRPr lang="fi-FI"/>
        </a:p>
      </dgm:t>
    </dgm:pt>
    <dgm:pt modelId="{E100D172-A4C6-40CC-8086-6AB4C223DDAB}" type="pres">
      <dgm:prSet presAssocID="{5597A9DF-B280-447C-A404-97F260EFADBB}" presName="node" presStyleLbl="vennNode1" presStyleIdx="6" presStyleCnt="11">
        <dgm:presLayoutVars>
          <dgm:bulletEnabled val="1"/>
        </dgm:presLayoutVars>
      </dgm:prSet>
      <dgm:spPr/>
      <dgm:t>
        <a:bodyPr/>
        <a:lstStyle/>
        <a:p>
          <a:endParaRPr lang="fi-FI"/>
        </a:p>
      </dgm:t>
    </dgm:pt>
    <dgm:pt modelId="{EB300730-89E5-4A6D-9BB9-8B32D5D2F5C1}" type="pres">
      <dgm:prSet presAssocID="{B5C862AA-B284-4D3C-8069-DFA29B29E5C4}" presName="node" presStyleLbl="vennNode1" presStyleIdx="7" presStyleCnt="11" custRadScaleRad="103680" custRadScaleInc="-3412">
        <dgm:presLayoutVars>
          <dgm:bulletEnabled val="1"/>
        </dgm:presLayoutVars>
      </dgm:prSet>
      <dgm:spPr/>
      <dgm:t>
        <a:bodyPr/>
        <a:lstStyle/>
        <a:p>
          <a:endParaRPr lang="fi-FI"/>
        </a:p>
      </dgm:t>
    </dgm:pt>
    <dgm:pt modelId="{03C586B9-1716-426A-BAD5-30584A69CA8F}" type="pres">
      <dgm:prSet presAssocID="{D26072DD-7794-4252-82B1-1566139D17A0}" presName="node" presStyleLbl="vennNode1" presStyleIdx="8" presStyleCnt="11">
        <dgm:presLayoutVars>
          <dgm:bulletEnabled val="1"/>
        </dgm:presLayoutVars>
      </dgm:prSet>
      <dgm:spPr/>
      <dgm:t>
        <a:bodyPr/>
        <a:lstStyle/>
        <a:p>
          <a:endParaRPr lang="fi-FI"/>
        </a:p>
      </dgm:t>
    </dgm:pt>
    <dgm:pt modelId="{B3CDE720-B133-4E43-BC64-7E8D94936CC1}" type="pres">
      <dgm:prSet presAssocID="{9AEB243C-5C41-4210-80FD-B67C98356F5A}" presName="node" presStyleLbl="vennNode1" presStyleIdx="9" presStyleCnt="11">
        <dgm:presLayoutVars>
          <dgm:bulletEnabled val="1"/>
        </dgm:presLayoutVars>
      </dgm:prSet>
      <dgm:spPr/>
      <dgm:t>
        <a:bodyPr/>
        <a:lstStyle/>
        <a:p>
          <a:endParaRPr lang="fi-FI"/>
        </a:p>
      </dgm:t>
    </dgm:pt>
    <dgm:pt modelId="{50241F51-B2D2-4B96-BDCE-DE2F4AAD656B}" type="pres">
      <dgm:prSet presAssocID="{F0DC5EF3-7369-4812-A956-C6757FBBA128}" presName="node" presStyleLbl="vennNode1" presStyleIdx="10" presStyleCnt="11">
        <dgm:presLayoutVars>
          <dgm:bulletEnabled val="1"/>
        </dgm:presLayoutVars>
      </dgm:prSet>
      <dgm:spPr/>
      <dgm:t>
        <a:bodyPr/>
        <a:lstStyle/>
        <a:p>
          <a:endParaRPr lang="fi-FI"/>
        </a:p>
      </dgm:t>
    </dgm:pt>
  </dgm:ptLst>
  <dgm:cxnLst>
    <dgm:cxn modelId="{FA448759-B578-4F9F-BDA6-D1B150E5D9EB}" srcId="{C1023D78-1DDA-470E-976C-3A1678101ED7}" destId="{13549994-98D0-425F-BAF6-B3597AFA2F08}" srcOrd="0" destOrd="0" parTransId="{56596345-E62B-4345-84A9-303AA08DED43}" sibTransId="{ABC42D6E-81AA-4F5A-B390-1D28D24CB94B}"/>
    <dgm:cxn modelId="{170D4B35-D4FF-44D2-991F-29EAAEE13B06}" srcId="{A4D59426-E105-48C5-B5EB-376766947E20}" destId="{4EDF3C5E-9BD8-49BC-B6AC-CE1B45C84A76}" srcOrd="2" destOrd="0" parTransId="{4E620EFA-C39A-4571-9920-16E6D8F39D21}" sibTransId="{770CDD54-7404-4D14-89A9-DEBA125D1325}"/>
    <dgm:cxn modelId="{415BA2DB-B141-4748-A1FB-3A0D40481589}" srcId="{A4D59426-E105-48C5-B5EB-376766947E20}" destId="{68DAD874-4308-479D-AA4A-D911B86C0403}" srcOrd="8" destOrd="0" parTransId="{CE73E9CE-D0A0-41C5-ADCD-33080EA194C8}" sibTransId="{43248C49-1261-408F-839D-E8896F457AE7}"/>
    <dgm:cxn modelId="{9E4B2C3C-66AC-4FB7-9AF4-FEF845542837}" srcId="{C1023D78-1DDA-470E-976C-3A1678101ED7}" destId="{7634767A-FB58-4630-9EF7-05482ADE1AE9}" srcOrd="1" destOrd="0" parTransId="{433A547F-6ECD-4838-AF1D-2EC7FA2647E5}" sibTransId="{B0729B94-E356-481E-B227-F681CB379F59}"/>
    <dgm:cxn modelId="{A2F900E8-06C3-4CCC-8B52-52BE5C550FFD}" type="presOf" srcId="{D26072DD-7794-4252-82B1-1566139D17A0}" destId="{03C586B9-1716-426A-BAD5-30584A69CA8F}" srcOrd="0" destOrd="0" presId="urn:microsoft.com/office/officeart/2005/8/layout/radial3"/>
    <dgm:cxn modelId="{1103EC82-26C1-40FA-B96D-7679C8CBFDDB}" type="presOf" srcId="{5597A9DF-B280-447C-A404-97F260EFADBB}" destId="{E100D172-A4C6-40CC-8086-6AB4C223DDAB}" srcOrd="0" destOrd="0" presId="urn:microsoft.com/office/officeart/2005/8/layout/radial3"/>
    <dgm:cxn modelId="{68504345-C2F0-4981-A1D7-DB69ECEF2292}" srcId="{A4D59426-E105-48C5-B5EB-376766947E20}" destId="{B1D2525A-FE43-4164-A655-873A2603CF4A}" srcOrd="1" destOrd="0" parTransId="{3F4E1DB4-4CC4-4258-BA50-ACED0A3E79E3}" sibTransId="{48BC2731-248F-4ABE-96A3-A54436BBAB21}"/>
    <dgm:cxn modelId="{6AF81932-168C-449A-BE9E-2775C414FDD3}" type="presOf" srcId="{13549994-98D0-425F-BAF6-B3597AFA2F08}" destId="{117389C1-7C78-4431-B1E6-E00CA154947A}" srcOrd="0" destOrd="0" presId="urn:microsoft.com/office/officeart/2005/8/layout/radial3"/>
    <dgm:cxn modelId="{655799D9-0B41-43B9-9380-9DFC60949317}" type="presOf" srcId="{7634767A-FB58-4630-9EF7-05482ADE1AE9}" destId="{F9749063-2CC5-4757-9EA9-9B9FC515F17D}" srcOrd="0" destOrd="0" presId="urn:microsoft.com/office/officeart/2005/8/layout/radial3"/>
    <dgm:cxn modelId="{9F8E1C8D-4455-4B73-8CE7-EF3A853659D3}" type="presOf" srcId="{FD023B3B-9412-4B96-8391-32C03174FF64}" destId="{25B41236-9B9B-45F8-B1F6-2A271D8DFA4C}" srcOrd="0" destOrd="0" presId="urn:microsoft.com/office/officeart/2005/8/layout/radial3"/>
    <dgm:cxn modelId="{A1952AE1-D518-4A2A-B502-B4B31D8B6F81}" srcId="{A4D59426-E105-48C5-B5EB-376766947E20}" destId="{AB8C84C2-35F0-4DC9-8388-380C687D137D}" srcOrd="7" destOrd="0" parTransId="{1DEF1F74-404A-44D1-B901-BFC1D5BF968C}" sibTransId="{696021E4-9545-4E88-A1C6-98600BE678A9}"/>
    <dgm:cxn modelId="{62D72164-1855-40C0-96B5-2FBDD7DEE1AD}" type="presOf" srcId="{7FB23C0E-A271-4DFE-B71E-B8D270348E69}" destId="{8D5386A6-E208-4851-A3D8-57A3330DA2C5}" srcOrd="0" destOrd="0" presId="urn:microsoft.com/office/officeart/2005/8/layout/radial3"/>
    <dgm:cxn modelId="{F96F99C0-FB30-4FF4-95A7-8804FE594AAF}" type="presOf" srcId="{C1023D78-1DDA-470E-976C-3A1678101ED7}" destId="{F36F6283-1E49-419B-9CFD-9EE1D9546444}" srcOrd="0" destOrd="0" presId="urn:microsoft.com/office/officeart/2005/8/layout/radial3"/>
    <dgm:cxn modelId="{FAD91906-FAC1-4276-A5D5-CB2F44A03EE4}" type="presOf" srcId="{9AEB243C-5C41-4210-80FD-B67C98356F5A}" destId="{B3CDE720-B133-4E43-BC64-7E8D94936CC1}" srcOrd="0" destOrd="0" presId="urn:microsoft.com/office/officeart/2005/8/layout/radial3"/>
    <dgm:cxn modelId="{F6BF435D-08A4-4E88-8E36-F1CAA199DB43}" srcId="{C1023D78-1DDA-470E-976C-3A1678101ED7}" destId="{D26072DD-7794-4252-82B1-1566139D17A0}" srcOrd="7" destOrd="0" parTransId="{54579552-8AEB-463B-B2FD-686CE4DD032E}" sibTransId="{DF9631DA-7BBF-4724-98D9-E196D2C871B8}"/>
    <dgm:cxn modelId="{5FF46DA8-AAED-4D6E-903E-33586D5E423F}" srcId="{A4D59426-E105-48C5-B5EB-376766947E20}" destId="{3B885F98-C298-41EF-B79A-D835E3F7391D}" srcOrd="3" destOrd="0" parTransId="{DC9831CD-03F9-4CFB-9DCB-07980617BE3F}" sibTransId="{2EECA01C-0F64-4E6A-855A-05A798B79D39}"/>
    <dgm:cxn modelId="{924BD487-8F74-4BD1-9928-626C745EC6BF}" srcId="{C1023D78-1DDA-470E-976C-3A1678101ED7}" destId="{9AEB243C-5C41-4210-80FD-B67C98356F5A}" srcOrd="8" destOrd="0" parTransId="{449201D5-A7A4-4B66-8BC6-E8CB3F270667}" sibTransId="{B9358F98-F85C-436F-A2E3-D6665561074D}"/>
    <dgm:cxn modelId="{A156A348-2227-44FE-9625-EDEA1101E063}" srcId="{C1023D78-1DDA-470E-976C-3A1678101ED7}" destId="{FD023B3B-9412-4B96-8391-32C03174FF64}" srcOrd="2" destOrd="0" parTransId="{86663E16-8601-43B6-88C2-D1297BA846E3}" sibTransId="{7C501A42-C976-4938-88ED-D866F46F4D9D}"/>
    <dgm:cxn modelId="{41F77650-8C70-4D92-AE17-FC72087945C2}" type="presOf" srcId="{AF862C40-9A18-4ACA-A300-AAB1B270764C}" destId="{F639CEC6-BA51-4DEE-B3D7-D927B9A8F046}" srcOrd="0" destOrd="0" presId="urn:microsoft.com/office/officeart/2005/8/layout/radial3"/>
    <dgm:cxn modelId="{649897BF-88FC-4711-8704-6662051D90DB}" srcId="{C1023D78-1DDA-470E-976C-3A1678101ED7}" destId="{F0DC5EF3-7369-4812-A956-C6757FBBA128}" srcOrd="9" destOrd="0" parTransId="{3A21CF18-A215-4EBB-99F4-2FFA2A5E51D4}" sibTransId="{D800B1AC-E7A7-4351-9AF0-B0A83F803C6C}"/>
    <dgm:cxn modelId="{094A7D4E-B0AE-49F0-A4C2-D95C86AB20CE}" type="presOf" srcId="{F0DC5EF3-7369-4812-A956-C6757FBBA128}" destId="{50241F51-B2D2-4B96-BDCE-DE2F4AAD656B}" srcOrd="0" destOrd="0" presId="urn:microsoft.com/office/officeart/2005/8/layout/radial3"/>
    <dgm:cxn modelId="{6E012AC1-E76E-40B5-A640-AEEBADC486C8}" srcId="{A4D59426-E105-48C5-B5EB-376766947E20}" destId="{F35D78EC-BD94-4917-B082-4E5351F6594A}" srcOrd="6" destOrd="0" parTransId="{4E0F0905-2AD5-4DBE-B036-F102A8BC2574}" sibTransId="{7AF2F407-A4A4-4D3A-958C-D404AA928714}"/>
    <dgm:cxn modelId="{672C9727-BC9D-441A-9ED6-5FBEA1689BF9}" srcId="{C1023D78-1DDA-470E-976C-3A1678101ED7}" destId="{7FB23C0E-A271-4DFE-B71E-B8D270348E69}" srcOrd="3" destOrd="0" parTransId="{62BC3FFD-9882-4324-83FE-A0EC98EB6D5F}" sibTransId="{97C3AA7E-1BDB-4B74-B258-78DF6A3C1FFB}"/>
    <dgm:cxn modelId="{22004336-8DFC-403D-A3A3-6A79F49FF31C}" srcId="{A4D59426-E105-48C5-B5EB-376766947E20}" destId="{E0C9EA67-B4A7-499F-8D17-E98B2854D258}" srcOrd="4" destOrd="0" parTransId="{E8B53223-6DA2-4F88-BB28-3637E485F5F8}" sibTransId="{61D76283-E140-49AB-AC91-48E3AB368855}"/>
    <dgm:cxn modelId="{E54E8689-3562-426A-AB75-1A59AFEA0832}" srcId="{C1023D78-1DDA-470E-976C-3A1678101ED7}" destId="{AF862C40-9A18-4ACA-A300-AAB1B270764C}" srcOrd="4" destOrd="0" parTransId="{E573A288-F1B7-45A3-85FE-6A2B20979689}" sibTransId="{C77D63A8-3D2A-4708-867C-2F054F2DB9C9}"/>
    <dgm:cxn modelId="{2E243311-8A26-4B2D-A167-3389DBE3EBDA}" srcId="{A4D59426-E105-48C5-B5EB-376766947E20}" destId="{4D5D118A-A8E4-47A8-8CCD-710B9C4A032A}" srcOrd="5" destOrd="0" parTransId="{FB0E8077-EA6A-4F39-B8F1-B60037082A26}" sibTransId="{6A3554F9-AB31-403A-94DF-2F706BB7EF2B}"/>
    <dgm:cxn modelId="{7FA56D5D-7B3D-4D79-B2BA-679D555CED90}" type="presOf" srcId="{B5C862AA-B284-4D3C-8069-DFA29B29E5C4}" destId="{EB300730-89E5-4A6D-9BB9-8B32D5D2F5C1}" srcOrd="0" destOrd="0" presId="urn:microsoft.com/office/officeart/2005/8/layout/radial3"/>
    <dgm:cxn modelId="{7C275071-C49A-4984-9ADE-7371CB7BAEBD}" srcId="{A4D59426-E105-48C5-B5EB-376766947E20}" destId="{C1023D78-1DDA-470E-976C-3A1678101ED7}" srcOrd="0" destOrd="0" parTransId="{0EE6567F-FD24-4BD3-9351-DB638F9F8FDC}" sibTransId="{98A08D17-B9A9-4373-BFDC-AF89F2D29224}"/>
    <dgm:cxn modelId="{1EB0C935-2DCF-4318-BFF8-04A180ACE88F}" type="presOf" srcId="{A4D59426-E105-48C5-B5EB-376766947E20}" destId="{485596A7-F037-4A6F-90BE-71F4CD309583}" srcOrd="0" destOrd="0" presId="urn:microsoft.com/office/officeart/2005/8/layout/radial3"/>
    <dgm:cxn modelId="{6AB8805C-F3ED-41A0-9074-9763FCA054D2}" srcId="{C1023D78-1DDA-470E-976C-3A1678101ED7}" destId="{B5C862AA-B284-4D3C-8069-DFA29B29E5C4}" srcOrd="6" destOrd="0" parTransId="{7151C148-B3E5-488E-87D1-6B9DFD2691D6}" sibTransId="{12A24844-7DA4-40FA-8C40-348AF76740D5}"/>
    <dgm:cxn modelId="{EBA23269-64B2-4C8A-95FE-B697243D3A71}" srcId="{C1023D78-1DDA-470E-976C-3A1678101ED7}" destId="{5597A9DF-B280-447C-A404-97F260EFADBB}" srcOrd="5" destOrd="0" parTransId="{0444E2E4-47DE-4D63-AB93-112A9CCE4B51}" sibTransId="{BAB4588C-47EA-461B-9688-410C5350D85B}"/>
    <dgm:cxn modelId="{970B772E-CF5F-4306-9EBD-F5D73F46152E}" type="presParOf" srcId="{485596A7-F037-4A6F-90BE-71F4CD309583}" destId="{8930BA2D-615B-426F-B45C-64B1B9A024C1}" srcOrd="0" destOrd="0" presId="urn:microsoft.com/office/officeart/2005/8/layout/radial3"/>
    <dgm:cxn modelId="{981D8B2A-35BA-47AC-A9EB-8F43DFA26225}" type="presParOf" srcId="{8930BA2D-615B-426F-B45C-64B1B9A024C1}" destId="{F36F6283-1E49-419B-9CFD-9EE1D9546444}" srcOrd="0" destOrd="0" presId="urn:microsoft.com/office/officeart/2005/8/layout/radial3"/>
    <dgm:cxn modelId="{E132CFD5-EEBC-413A-B6CD-BEBB95D73270}" type="presParOf" srcId="{8930BA2D-615B-426F-B45C-64B1B9A024C1}" destId="{117389C1-7C78-4431-B1E6-E00CA154947A}" srcOrd="1" destOrd="0" presId="urn:microsoft.com/office/officeart/2005/8/layout/radial3"/>
    <dgm:cxn modelId="{CEA52E05-CAA3-44E2-A520-A911013878B1}" type="presParOf" srcId="{8930BA2D-615B-426F-B45C-64B1B9A024C1}" destId="{F9749063-2CC5-4757-9EA9-9B9FC515F17D}" srcOrd="2" destOrd="0" presId="urn:microsoft.com/office/officeart/2005/8/layout/radial3"/>
    <dgm:cxn modelId="{478071B8-77EF-45FF-9475-58862E735193}" type="presParOf" srcId="{8930BA2D-615B-426F-B45C-64B1B9A024C1}" destId="{25B41236-9B9B-45F8-B1F6-2A271D8DFA4C}" srcOrd="3" destOrd="0" presId="urn:microsoft.com/office/officeart/2005/8/layout/radial3"/>
    <dgm:cxn modelId="{F759721E-F0B6-466F-B2D8-BB4EAB2A50B1}" type="presParOf" srcId="{8930BA2D-615B-426F-B45C-64B1B9A024C1}" destId="{8D5386A6-E208-4851-A3D8-57A3330DA2C5}" srcOrd="4" destOrd="0" presId="urn:microsoft.com/office/officeart/2005/8/layout/radial3"/>
    <dgm:cxn modelId="{F2FBAFDB-C19C-44BF-B424-F51FAC325672}" type="presParOf" srcId="{8930BA2D-615B-426F-B45C-64B1B9A024C1}" destId="{F639CEC6-BA51-4DEE-B3D7-D927B9A8F046}" srcOrd="5" destOrd="0" presId="urn:microsoft.com/office/officeart/2005/8/layout/radial3"/>
    <dgm:cxn modelId="{652AD34D-829B-4E10-A872-82FE7514EF3A}" type="presParOf" srcId="{8930BA2D-615B-426F-B45C-64B1B9A024C1}" destId="{E100D172-A4C6-40CC-8086-6AB4C223DDAB}" srcOrd="6" destOrd="0" presId="urn:microsoft.com/office/officeart/2005/8/layout/radial3"/>
    <dgm:cxn modelId="{26157EB4-4025-4812-9BF5-EF353BE0A1DE}" type="presParOf" srcId="{8930BA2D-615B-426F-B45C-64B1B9A024C1}" destId="{EB300730-89E5-4A6D-9BB9-8B32D5D2F5C1}" srcOrd="7" destOrd="0" presId="urn:microsoft.com/office/officeart/2005/8/layout/radial3"/>
    <dgm:cxn modelId="{45ABE182-B10D-4D47-B88B-0AAA98C509D6}" type="presParOf" srcId="{8930BA2D-615B-426F-B45C-64B1B9A024C1}" destId="{03C586B9-1716-426A-BAD5-30584A69CA8F}" srcOrd="8" destOrd="0" presId="urn:microsoft.com/office/officeart/2005/8/layout/radial3"/>
    <dgm:cxn modelId="{83D39D19-36EB-4D7B-B064-E2FE6228738D}" type="presParOf" srcId="{8930BA2D-615B-426F-B45C-64B1B9A024C1}" destId="{B3CDE720-B133-4E43-BC64-7E8D94936CC1}" srcOrd="9" destOrd="0" presId="urn:microsoft.com/office/officeart/2005/8/layout/radial3"/>
    <dgm:cxn modelId="{CCEDB94A-0945-411E-A475-A9D31DCFBB93}" type="presParOf" srcId="{8930BA2D-615B-426F-B45C-64B1B9A024C1}" destId="{50241F51-B2D2-4B96-BDCE-DE2F4AAD656B}"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6283-1E49-419B-9CFD-9EE1D9546444}">
      <dsp:nvSpPr>
        <dsp:cNvPr id="0" name=""/>
        <dsp:cNvSpPr/>
      </dsp:nvSpPr>
      <dsp:spPr>
        <a:xfrm>
          <a:off x="3497823" y="1493012"/>
          <a:ext cx="3719434" cy="3719434"/>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4042521" y="2037710"/>
        <a:ext cx="2630038" cy="2630038"/>
      </dsp:txXfrm>
    </dsp:sp>
    <dsp:sp modelId="{117389C1-7C78-4431-B1E6-E00CA154947A}">
      <dsp:nvSpPr>
        <dsp:cNvPr id="0" name=""/>
        <dsp:cNvSpPr/>
      </dsp:nvSpPr>
      <dsp:spPr>
        <a:xfrm>
          <a:off x="4427681" y="663"/>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4700030" y="273012"/>
        <a:ext cx="1315019" cy="1315019"/>
      </dsp:txXfrm>
    </dsp:sp>
    <dsp:sp modelId="{F9749063-2CC5-4757-9EA9-9B9FC515F17D}">
      <dsp:nvSpPr>
        <dsp:cNvPr id="0" name=""/>
        <dsp:cNvSpPr/>
      </dsp:nvSpPr>
      <dsp:spPr>
        <a:xfrm>
          <a:off x="5851419" y="463264"/>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6123768" y="735613"/>
        <a:ext cx="1315019" cy="1315019"/>
      </dsp:txXfrm>
    </dsp:sp>
    <dsp:sp modelId="{25B41236-9B9B-45F8-B1F6-2A271D8DFA4C}">
      <dsp:nvSpPr>
        <dsp:cNvPr id="0" name=""/>
        <dsp:cNvSpPr/>
      </dsp:nvSpPr>
      <dsp:spPr>
        <a:xfrm>
          <a:off x="6731337" y="167436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7003686" y="1946716"/>
        <a:ext cx="1315019" cy="1315019"/>
      </dsp:txXfrm>
    </dsp:sp>
    <dsp:sp modelId="{8D5386A6-E208-4851-A3D8-57A3330DA2C5}">
      <dsp:nvSpPr>
        <dsp:cNvPr id="0" name=""/>
        <dsp:cNvSpPr/>
      </dsp:nvSpPr>
      <dsp:spPr>
        <a:xfrm>
          <a:off x="6731337" y="3171374"/>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7003686" y="3443723"/>
        <a:ext cx="1315019" cy="1315019"/>
      </dsp:txXfrm>
    </dsp:sp>
    <dsp:sp modelId="{F639CEC6-BA51-4DEE-B3D7-D927B9A8F046}">
      <dsp:nvSpPr>
        <dsp:cNvPr id="0" name=""/>
        <dsp:cNvSpPr/>
      </dsp:nvSpPr>
      <dsp:spPr>
        <a:xfrm>
          <a:off x="5851419" y="438247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i-FI" sz="6500" kern="1200" dirty="0"/>
        </a:p>
      </dsp:txBody>
      <dsp:txXfrm>
        <a:off x="6123768" y="4654826"/>
        <a:ext cx="1315019" cy="1315019"/>
      </dsp:txXfrm>
    </dsp:sp>
    <dsp:sp modelId="{E100D172-A4C6-40CC-8086-6AB4C223DDAB}">
      <dsp:nvSpPr>
        <dsp:cNvPr id="0" name=""/>
        <dsp:cNvSpPr/>
      </dsp:nvSpPr>
      <dsp:spPr>
        <a:xfrm>
          <a:off x="4427681" y="484507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b="1" kern="1200" dirty="0" smtClean="0"/>
            <a:t>OPPILAITOKSET</a:t>
          </a:r>
        </a:p>
        <a:p>
          <a:pPr lvl="0" algn="ctr" defTabSz="533400">
            <a:lnSpc>
              <a:spcPct val="90000"/>
            </a:lnSpc>
            <a:spcBef>
              <a:spcPct val="0"/>
            </a:spcBef>
            <a:spcAft>
              <a:spcPct val="35000"/>
            </a:spcAft>
          </a:pPr>
          <a:r>
            <a:rPr lang="fi-FI" sz="1100" b="0" kern="1200" dirty="0" smtClean="0"/>
            <a:t>oppilaitosyhteistyö</a:t>
          </a:r>
          <a:endParaRPr lang="fi-FI" sz="1100" b="0" kern="1200" dirty="0"/>
        </a:p>
      </dsp:txBody>
      <dsp:txXfrm>
        <a:off x="4700030" y="5117426"/>
        <a:ext cx="1315019" cy="1315019"/>
      </dsp:txXfrm>
    </dsp:sp>
    <dsp:sp modelId="{EB300730-89E5-4A6D-9BB9-8B32D5D2F5C1}">
      <dsp:nvSpPr>
        <dsp:cNvPr id="0" name=""/>
        <dsp:cNvSpPr/>
      </dsp:nvSpPr>
      <dsp:spPr>
        <a:xfrm>
          <a:off x="2995443" y="448576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b="1" kern="1200" dirty="0" smtClean="0"/>
            <a:t>HANKKEET </a:t>
          </a:r>
        </a:p>
        <a:p>
          <a:pPr lvl="0" algn="ctr" defTabSz="533400">
            <a:lnSpc>
              <a:spcPct val="90000"/>
            </a:lnSpc>
            <a:spcBef>
              <a:spcPct val="0"/>
            </a:spcBef>
            <a:spcAft>
              <a:spcPct val="35000"/>
            </a:spcAft>
          </a:pPr>
          <a:r>
            <a:rPr lang="fi-FI" sz="1100" b="0" kern="1200" dirty="0" smtClean="0"/>
            <a:t>Yhteistyö työllisyyden ja työkyvyn edistämisen hankkeiden kanssa </a:t>
          </a:r>
        </a:p>
      </dsp:txBody>
      <dsp:txXfrm>
        <a:off x="3267792" y="4758116"/>
        <a:ext cx="1315019" cy="1315019"/>
      </dsp:txXfrm>
    </dsp:sp>
    <dsp:sp modelId="{03C586B9-1716-426A-BAD5-30584A69CA8F}">
      <dsp:nvSpPr>
        <dsp:cNvPr id="0" name=""/>
        <dsp:cNvSpPr/>
      </dsp:nvSpPr>
      <dsp:spPr>
        <a:xfrm>
          <a:off x="2124026" y="3171374"/>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b="1" kern="1200" dirty="0" smtClean="0"/>
            <a:t>MUUT TOIMIJAT</a:t>
          </a:r>
        </a:p>
        <a:p>
          <a:pPr lvl="0" algn="ctr" defTabSz="533400">
            <a:lnSpc>
              <a:spcPct val="90000"/>
            </a:lnSpc>
            <a:spcBef>
              <a:spcPct val="0"/>
            </a:spcBef>
            <a:spcAft>
              <a:spcPct val="35000"/>
            </a:spcAft>
          </a:pPr>
          <a:r>
            <a:rPr lang="fi-FI" sz="1100" b="1" kern="1200" dirty="0" smtClean="0"/>
            <a:t> </a:t>
          </a:r>
          <a:r>
            <a:rPr lang="fi-FI" sz="1100" b="0" kern="1200" dirty="0" smtClean="0"/>
            <a:t>esim.</a:t>
          </a:r>
          <a:r>
            <a:rPr lang="fi-FI" sz="1100" b="1" kern="1200" dirty="0" smtClean="0"/>
            <a:t> </a:t>
          </a:r>
          <a:r>
            <a:rPr lang="fi-FI" sz="1100" b="0" kern="1200" dirty="0" smtClean="0"/>
            <a:t>Ohjaamot, Jelppi-verkko, </a:t>
          </a:r>
          <a:r>
            <a:rPr lang="fi-FI" sz="1100" b="0" kern="1200" dirty="0" err="1" smtClean="0"/>
            <a:t>Rikosseuraamusviras</a:t>
          </a:r>
          <a:r>
            <a:rPr lang="fi-FI" sz="1100" b="0" kern="1200" dirty="0" smtClean="0"/>
            <a:t>-to, velkaneuvonta</a:t>
          </a:r>
          <a:endParaRPr lang="fi-FI" sz="1100" b="0" kern="1200" dirty="0"/>
        </a:p>
      </dsp:txBody>
      <dsp:txXfrm>
        <a:off x="2396375" y="3443723"/>
        <a:ext cx="1315019" cy="1315019"/>
      </dsp:txXfrm>
    </dsp:sp>
    <dsp:sp modelId="{B3CDE720-B133-4E43-BC64-7E8D94936CC1}">
      <dsp:nvSpPr>
        <dsp:cNvPr id="0" name=""/>
        <dsp:cNvSpPr/>
      </dsp:nvSpPr>
      <dsp:spPr>
        <a:xfrm>
          <a:off x="2124026" y="1674367"/>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i-FI" sz="1200" b="1" kern="1200" dirty="0" smtClean="0"/>
            <a:t>ELY-KESKUS</a:t>
          </a:r>
        </a:p>
        <a:p>
          <a:pPr lvl="0" algn="ctr" defTabSz="533400">
            <a:lnSpc>
              <a:spcPct val="90000"/>
            </a:lnSpc>
            <a:spcBef>
              <a:spcPct val="0"/>
            </a:spcBef>
            <a:spcAft>
              <a:spcPct val="35000"/>
            </a:spcAft>
          </a:pPr>
          <a:r>
            <a:rPr lang="fi-FI" sz="1100" b="1" kern="1200" dirty="0" smtClean="0"/>
            <a:t> </a:t>
          </a:r>
          <a:r>
            <a:rPr lang="fi-FI" sz="1100" b="0" kern="1200" dirty="0" smtClean="0"/>
            <a:t>Hanke- ja yritysyhteistyö, TE-palvelujen hankintayksikkö v. 2024 saakka</a:t>
          </a:r>
          <a:endParaRPr lang="fi-FI" sz="1100" b="0" kern="1200" dirty="0"/>
        </a:p>
      </dsp:txBody>
      <dsp:txXfrm>
        <a:off x="2396375" y="1946716"/>
        <a:ext cx="1315019" cy="1315019"/>
      </dsp:txXfrm>
    </dsp:sp>
    <dsp:sp modelId="{50241F51-B2D2-4B96-BDCE-DE2F4AAD656B}">
      <dsp:nvSpPr>
        <dsp:cNvPr id="0" name=""/>
        <dsp:cNvSpPr/>
      </dsp:nvSpPr>
      <dsp:spPr>
        <a:xfrm>
          <a:off x="3003944" y="463264"/>
          <a:ext cx="1859717" cy="1859717"/>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fi-FI" sz="1100" b="1" kern="1200" dirty="0"/>
        </a:p>
      </dsp:txBody>
      <dsp:txXfrm>
        <a:off x="3276293" y="735613"/>
        <a:ext cx="1315019" cy="131501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43FDDA91-8391-A64B-92A0-B85BE5703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Arial" panose="020B0604020202020204" pitchFamily="34" charset="0"/>
            </a:endParaRPr>
          </a:p>
        </p:txBody>
      </p:sp>
      <p:sp>
        <p:nvSpPr>
          <p:cNvPr id="3" name="Päivämäärän paikkamerkki 2">
            <a:extLst>
              <a:ext uri="{FF2B5EF4-FFF2-40B4-BE49-F238E27FC236}">
                <a16:creationId xmlns:a16="http://schemas.microsoft.com/office/drawing/2014/main" id="{7D472A70-F52D-E745-BEC4-FA75195C1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B4052-C213-C641-A147-E372D208F7C3}" type="datetimeFigureOut">
              <a:rPr lang="fi-FI" smtClean="0">
                <a:latin typeface="Arial" panose="020B0604020202020204" pitchFamily="34" charset="0"/>
              </a:rPr>
              <a:t>22.11.2022</a:t>
            </a:fld>
            <a:endParaRPr lang="fi-FI" dirty="0">
              <a:latin typeface="Arial" panose="020B0604020202020204" pitchFamily="34" charset="0"/>
            </a:endParaRPr>
          </a:p>
        </p:txBody>
      </p:sp>
      <p:sp>
        <p:nvSpPr>
          <p:cNvPr id="4" name="Alatunnisteen paikkamerkki 3">
            <a:extLst>
              <a:ext uri="{FF2B5EF4-FFF2-40B4-BE49-F238E27FC236}">
                <a16:creationId xmlns:a16="http://schemas.microsoft.com/office/drawing/2014/main" id="{84E94B31-E715-AD4B-851E-17F05C6BEE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Arial" panose="020B0604020202020204" pitchFamily="34" charset="0"/>
            </a:endParaRPr>
          </a:p>
        </p:txBody>
      </p:sp>
      <p:sp>
        <p:nvSpPr>
          <p:cNvPr id="5" name="Dian numeron paikkamerkki 4">
            <a:extLst>
              <a:ext uri="{FF2B5EF4-FFF2-40B4-BE49-F238E27FC236}">
                <a16:creationId xmlns:a16="http://schemas.microsoft.com/office/drawing/2014/main" id="{7D0FD0CE-02CD-4E45-B2C3-44865384D4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0CB0CE-2571-E540-ABD8-9D20C7D01C86}" type="slidenum">
              <a:rPr lang="fi-FI" smtClean="0">
                <a:latin typeface="Arial" panose="020B0604020202020204" pitchFamily="34" charset="0"/>
              </a:rPr>
              <a:t>‹#›</a:t>
            </a:fld>
            <a:endParaRPr lang="fi-FI" dirty="0">
              <a:latin typeface="Arial" panose="020B0604020202020204" pitchFamily="34" charset="0"/>
            </a:endParaRPr>
          </a:p>
        </p:txBody>
      </p:sp>
    </p:spTree>
    <p:extLst>
      <p:ext uri="{BB962C8B-B14F-4D97-AF65-F5344CB8AC3E}">
        <p14:creationId xmlns:p14="http://schemas.microsoft.com/office/powerpoint/2010/main" val="342542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AA9502C-F7D5-D243-B53B-BD30A3E863CD}" type="datetimeFigureOut">
              <a:rPr lang="fi-FI" smtClean="0"/>
              <a:pPr/>
              <a:t>22.11.2022</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9F6D52D-210E-2F42-8E94-1710D799A8B0}" type="slidenum">
              <a:rPr lang="fi-FI" smtClean="0"/>
              <a:pPr/>
              <a:t>‹#›</a:t>
            </a:fld>
            <a:endParaRPr lang="fi-FI" dirty="0"/>
          </a:p>
        </p:txBody>
      </p:sp>
    </p:spTree>
    <p:extLst>
      <p:ext uri="{BB962C8B-B14F-4D97-AF65-F5344CB8AC3E}">
        <p14:creationId xmlns:p14="http://schemas.microsoft.com/office/powerpoint/2010/main" val="322088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endParaRPr lang="fi-FI" baseline="0" dirty="0" smtClean="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3CE14-C27A-42FB-A7CF-16D08FB8F53C}"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53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Calibri" panose="020F0502020204030204" pitchFamily="34" charset="0"/>
                <a:ea typeface="Calibri" panose="020F0502020204030204" pitchFamily="34" charset="0"/>
                <a:cs typeface="Times New Roman" panose="02020603050405020304" pitchFamily="18" charset="0"/>
              </a:rPr>
              <a:t>ALT-teksti: Hyvinvointialueen tulee järjestää ja johtaa työkyvyn tuen palvelut alueensa työttömille ja osatyökykyisille. Johdon tulee huolehtia resursseista ja kirjata työkyvyn tuen palvelukokonaisuuden tavoitteet strategiaansa. Hyvinvointialueen tulee sopia muiden toimijoiden kanssa työkyvyn tuen palveluiden johtamisesta ja järjestämisestä. Palvelukokonaisuutta johdetaan SOTE-keskuksesta, ja palvelut tuotetaan moniammatillisesti ja verkostoituneesti.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3CE14-C27A-42FB-A7CF-16D08FB8F53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86831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3.png"/><Relationship Id="rId18" Type="http://schemas.openxmlformats.org/officeDocument/2006/relationships/image" Target="../media/image25.png"/><Relationship Id="rId3" Type="http://schemas.openxmlformats.org/officeDocument/2006/relationships/hyperlink" Target="https://www.instagram.com/pohde_fi/" TargetMode="External"/><Relationship Id="rId7" Type="http://schemas.openxmlformats.org/officeDocument/2006/relationships/image" Target="../media/image21.png"/><Relationship Id="rId12" Type="http://schemas.openxmlformats.org/officeDocument/2006/relationships/hyperlink" Target="https://www.facebook.com/pohjoispohjanmaanhyvinvointialue/" TargetMode="External"/><Relationship Id="rId17" Type="http://schemas.openxmlformats.org/officeDocument/2006/relationships/image" Target="../media/image30.svg"/><Relationship Id="rId2" Type="http://schemas.openxmlformats.org/officeDocument/2006/relationships/image" Target="../media/image8.png"/><Relationship Id="rId16"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hyperlink" Target="https://twitter.com/Pohde_fi" TargetMode="External"/><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hyperlink" Target="https://www.youtube.com/channel/UCJ0KCcnJBh26_uO0XBvHd0g" TargetMode="External"/><Relationship Id="rId10" Type="http://schemas.openxmlformats.org/officeDocument/2006/relationships/image" Target="../media/image22.png"/><Relationship Id="rId19" Type="http://schemas.openxmlformats.org/officeDocument/2006/relationships/image" Target="../media/image32.svg"/><Relationship Id="rId4" Type="http://schemas.openxmlformats.org/officeDocument/2006/relationships/image" Target="../media/image20.png"/><Relationship Id="rId9" Type="http://schemas.openxmlformats.org/officeDocument/2006/relationships/hyperlink" Target="https://www.linkedin.com/company/pohjoispohjanmaanhyvinvointialue/" TargetMode="External"/><Relationship Id="rId14" Type="http://schemas.openxmlformats.org/officeDocument/2006/relationships/image" Target="../media/image28.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valkoinen">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6BB57461-E3E1-2F49-B6DF-4B59085E2006}"/>
              </a:ext>
            </a:extLst>
          </p:cNvPr>
          <p:cNvPicPr>
            <a:picLocks noChangeAspect="1"/>
          </p:cNvPicPr>
          <p:nvPr userDrawn="1"/>
        </p:nvPicPr>
        <p:blipFill>
          <a:blip r:embed="rId2"/>
          <a:srcRect/>
          <a:stretch/>
        </p:blipFill>
        <p:spPr>
          <a:xfrm>
            <a:off x="3720897" y="2224048"/>
            <a:ext cx="4302083" cy="1973897"/>
          </a:xfrm>
          <a:prstGeom prst="rect">
            <a:avLst/>
          </a:prstGeom>
        </p:spPr>
      </p:pic>
      <p:sp>
        <p:nvSpPr>
          <p:cNvPr id="11" name="Alatunnisteen paikkamerkki 11">
            <a:extLst>
              <a:ext uri="{FF2B5EF4-FFF2-40B4-BE49-F238E27FC236}">
                <a16:creationId xmlns:a16="http://schemas.microsoft.com/office/drawing/2014/main" id="{5326C6C2-19F9-5E4F-AC32-35322C5191D7}"/>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55978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1823"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18891"/>
          </a:xfrm>
          <a:prstGeom prst="rect">
            <a:avLst/>
          </a:prstGeom>
        </p:spPr>
        <p:txBody>
          <a:bodyPr/>
          <a:lstStyle>
            <a:lvl1pPr marL="457200" indent="-360000">
              <a:buFont typeface="+mj-lt"/>
              <a:buAutoNum type="arabicPeriod"/>
              <a:defRPr/>
            </a:lvl1pPr>
            <a:lvl2pPr marL="863100" indent="-288000">
              <a:buFont typeface="+mj-lt"/>
              <a:buAutoNum type="arabicPeriod"/>
              <a:defRPr/>
            </a:lvl2pPr>
            <a:lvl3pPr marL="1320300" indent="-252000">
              <a:buFont typeface="+mj-lt"/>
              <a:buAutoNum type="arabicPeriod"/>
              <a:defRPr/>
            </a:lvl3pPr>
            <a:lvl4pPr marL="1777500" indent="-216000">
              <a:buFont typeface="+mj-lt"/>
              <a:buAutoNum type="arabicPeriod"/>
              <a:defRPr/>
            </a:lvl4pPr>
            <a:lvl5pPr marL="2120400" indent="-180000">
              <a:buFont typeface="+mj-lt"/>
              <a:buAutoNum type="arabicPeriod"/>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cxnSp>
        <p:nvCxnSpPr>
          <p:cNvPr id="9" name="Suora yhdysviiva 8">
            <a:extLst>
              <a:ext uri="{FF2B5EF4-FFF2-40B4-BE49-F238E27FC236}">
                <a16:creationId xmlns:a16="http://schemas.microsoft.com/office/drawing/2014/main" id="{D00A3EBD-9B84-8941-A4AC-234DEA51FA9C}"/>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71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8354"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20227"/>
          </a:xfrm>
          <a:prstGeom prst="rect">
            <a:avLst/>
          </a:prstGeo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cxnSp>
        <p:nvCxnSpPr>
          <p:cNvPr id="11" name="Suora yhdysviiva 10">
            <a:extLst>
              <a:ext uri="{FF2B5EF4-FFF2-40B4-BE49-F238E27FC236}">
                <a16:creationId xmlns:a16="http://schemas.microsoft.com/office/drawing/2014/main" id="{FDE95E59-4670-DE4F-AC61-DA85114D1CCF}"/>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39150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4728308"/>
            <a:ext cx="10515600" cy="1361342"/>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Tree>
    <p:extLst>
      <p:ext uri="{BB962C8B-B14F-4D97-AF65-F5344CB8AC3E}">
        <p14:creationId xmlns:p14="http://schemas.microsoft.com/office/powerpoint/2010/main" val="339371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san ylätunniste tumma">
    <p:bg>
      <p:bgPr>
        <a:gradFill>
          <a:gsLst>
            <a:gs pos="0">
              <a:schemeClr val="bg2">
                <a:tint val="98000"/>
                <a:satMod val="130000"/>
                <a:shade val="90000"/>
                <a:lumMod val="103000"/>
              </a:schemeClr>
            </a:gs>
            <a:gs pos="51000">
              <a:schemeClr val="bg2">
                <a:shade val="63000"/>
                <a:satMod val="120000"/>
              </a:schemeClr>
            </a:gs>
          </a:gsLst>
          <a:lin ang="81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dirty="0"/>
              <a:t>Click to edit Master title style</a:t>
            </a:r>
            <a:endParaRPr lang="fi-FI" dirty="0"/>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p:nvPr>
        </p:nvSpPr>
        <p:spPr>
          <a:xfrm>
            <a:off x="831850" y="4728308"/>
            <a:ext cx="10515600" cy="136134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pic>
        <p:nvPicPr>
          <p:cNvPr id="10" name="Kuva 9">
            <a:extLst>
              <a:ext uri="{FF2B5EF4-FFF2-40B4-BE49-F238E27FC236}">
                <a16:creationId xmlns:a16="http://schemas.microsoft.com/office/drawing/2014/main" id="{A828BCD1-8843-5448-9D4D-DD9A558660A7}"/>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135925763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6984998" y="0"/>
            <a:ext cx="5207001"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10" name="Otsikko 1">
            <a:extLst>
              <a:ext uri="{FF2B5EF4-FFF2-40B4-BE49-F238E27FC236}">
                <a16:creationId xmlns:a16="http://schemas.microsoft.com/office/drawing/2014/main" id="{30831A71-A2F8-5B49-B6CF-89BE9C54A2A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167417FE-A5F9-9445-8C44-2D3B82D50F81}"/>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4998DC57-4AA4-B94E-AEFE-A150785216BC}"/>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35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01 nainen ja laps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6" name="Otsikko 1">
            <a:extLst>
              <a:ext uri="{FF2B5EF4-FFF2-40B4-BE49-F238E27FC236}">
                <a16:creationId xmlns:a16="http://schemas.microsoft.com/office/drawing/2014/main" id="{3CEEAE62-3569-B64E-9A2A-D9AACEAC986E}"/>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7" name="Tekstin paikkamerkki 2">
            <a:extLst>
              <a:ext uri="{FF2B5EF4-FFF2-40B4-BE49-F238E27FC236}">
                <a16:creationId xmlns:a16="http://schemas.microsoft.com/office/drawing/2014/main" id="{A310C77D-9586-ED4D-B213-5F322B4B12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2CB39477-FA92-1241-B9E6-C807F3A777CC}"/>
              </a:ext>
            </a:extLst>
          </p:cNvPr>
          <p:cNvPicPr>
            <a:picLocks noChangeAspect="1"/>
          </p:cNvPicPr>
          <p:nvPr userDrawn="1"/>
        </p:nvPicPr>
        <p:blipFill>
          <a:blip r:embed="rId4"/>
          <a:srcRect/>
          <a:stretch/>
        </p:blipFill>
        <p:spPr>
          <a:xfrm>
            <a:off x="10292431" y="457308"/>
            <a:ext cx="1428260" cy="532764"/>
          </a:xfrm>
          <a:prstGeom prst="rect">
            <a:avLst/>
          </a:prstGeom>
        </p:spPr>
      </p:pic>
      <p:cxnSp>
        <p:nvCxnSpPr>
          <p:cNvPr id="12" name="Suora yhdysviiva 11">
            <a:extLst>
              <a:ext uri="{FF2B5EF4-FFF2-40B4-BE49-F238E27FC236}">
                <a16:creationId xmlns:a16="http://schemas.microsoft.com/office/drawing/2014/main" id="{0F3BD7B6-6515-894C-8E95-0FB576929817}"/>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4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nsi 02 asiakaspalvelija">
    <p:bg>
      <p:bgPr>
        <a:solidFill>
          <a:schemeClr val="bg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solidFill>
              </a:defRPr>
            </a:lvl1pPr>
          </a:lstStyle>
          <a:p>
            <a:endParaRPr lang="fi-FI" dirty="0"/>
          </a:p>
        </p:txBody>
      </p:sp>
      <p:pic>
        <p:nvPicPr>
          <p:cNvPr id="11" name="Kuva 10">
            <a:extLst>
              <a:ext uri="{FF2B5EF4-FFF2-40B4-BE49-F238E27FC236}">
                <a16:creationId xmlns:a16="http://schemas.microsoft.com/office/drawing/2014/main" id="{771616D9-60C5-CE48-BB3C-F83C8219AB3C}"/>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3" name="Kuva 2">
            <a:extLst>
              <a:ext uri="{FF2B5EF4-FFF2-40B4-BE49-F238E27FC236}">
                <a16:creationId xmlns:a16="http://schemas.microsoft.com/office/drawing/2014/main" id="{2FC62884-45D7-504A-84A2-0376EC894257}"/>
              </a:ext>
            </a:extLst>
          </p:cNvPr>
          <p:cNvPicPr>
            <a:picLocks noChangeAspect="1"/>
          </p:cNvPicPr>
          <p:nvPr userDrawn="1"/>
        </p:nvPicPr>
        <p:blipFill>
          <a:blip r:embed="rId3"/>
          <a:srcRect/>
          <a:stretch/>
        </p:blipFill>
        <p:spPr>
          <a:xfrm>
            <a:off x="6985000" y="0"/>
            <a:ext cx="5207000" cy="6858000"/>
          </a:xfrm>
          <a:prstGeom prst="rect">
            <a:avLst/>
          </a:prstGeom>
        </p:spPr>
      </p:pic>
      <p:pic>
        <p:nvPicPr>
          <p:cNvPr id="39" name="Kuva 38">
            <a:extLst>
              <a:ext uri="{FF2B5EF4-FFF2-40B4-BE49-F238E27FC236}">
                <a16:creationId xmlns:a16="http://schemas.microsoft.com/office/drawing/2014/main" id="{826EEF09-B775-6E43-AE5B-50455E02939C}"/>
              </a:ext>
            </a:extLst>
          </p:cNvPr>
          <p:cNvPicPr>
            <a:picLocks noChangeAspect="1"/>
          </p:cNvPicPr>
          <p:nvPr userDrawn="1"/>
        </p:nvPicPr>
        <p:blipFill>
          <a:blip r:embed="rId2"/>
          <a:srcRect/>
          <a:stretch/>
        </p:blipFill>
        <p:spPr>
          <a:xfrm>
            <a:off x="10292431" y="457308"/>
            <a:ext cx="1428260" cy="532764"/>
          </a:xfrm>
          <a:prstGeom prst="rect">
            <a:avLst/>
          </a:prstGeom>
        </p:spPr>
      </p:pic>
      <p:sp>
        <p:nvSpPr>
          <p:cNvPr id="40" name="Otsikko 1">
            <a:extLst>
              <a:ext uri="{FF2B5EF4-FFF2-40B4-BE49-F238E27FC236}">
                <a16:creationId xmlns:a16="http://schemas.microsoft.com/office/drawing/2014/main" id="{25F3E70A-07E1-F747-A45A-63DF413CF82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41" name="Tekstin paikkamerkki 2">
            <a:extLst>
              <a:ext uri="{FF2B5EF4-FFF2-40B4-BE49-F238E27FC236}">
                <a16:creationId xmlns:a16="http://schemas.microsoft.com/office/drawing/2014/main" id="{9C2ACCD5-5103-A649-8ACB-E0763027BDFF}"/>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43" name="Suora yhdysviiva 42">
            <a:extLst>
              <a:ext uri="{FF2B5EF4-FFF2-40B4-BE49-F238E27FC236}">
                <a16:creationId xmlns:a16="http://schemas.microsoft.com/office/drawing/2014/main" id="{2A1CC649-B0A8-EA46-85B2-257C12C5C1EF}"/>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Dian numeron paikkamerkki 5">
            <a:extLst>
              <a:ext uri="{FF2B5EF4-FFF2-40B4-BE49-F238E27FC236}">
                <a16:creationId xmlns:a16="http://schemas.microsoft.com/office/drawing/2014/main" id="{C50EF18D-BA39-A24E-8A1B-767C3183F6A5}"/>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Tree>
    <p:extLst>
      <p:ext uri="{BB962C8B-B14F-4D97-AF65-F5344CB8AC3E}">
        <p14:creationId xmlns:p14="http://schemas.microsoft.com/office/powerpoint/2010/main" val="2012883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nsi 03 ensihoi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49BDB782-1193-3742-8F13-23306B535F99}"/>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2" name="Otsikko 1">
            <a:extLst>
              <a:ext uri="{FF2B5EF4-FFF2-40B4-BE49-F238E27FC236}">
                <a16:creationId xmlns:a16="http://schemas.microsoft.com/office/drawing/2014/main" id="{44AC4509-5977-E345-8EB6-65D6A94E8059}"/>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15996A24-9CBA-2345-932E-4A6753E674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3F3A76D7-99D7-CE49-861F-40897CB93B06}"/>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3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nsi 04 pelastuslaitos">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2E5843CB-9462-694E-932F-F4F20D01CD57}"/>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2" name="Otsikko 1">
            <a:extLst>
              <a:ext uri="{FF2B5EF4-FFF2-40B4-BE49-F238E27FC236}">
                <a16:creationId xmlns:a16="http://schemas.microsoft.com/office/drawing/2014/main" id="{C356A68D-864F-C94A-8345-7B45D4086F61}"/>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C03661E2-48F8-DF4D-AF34-87CB7F26D39B}"/>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3EA198E4-6D45-594E-9549-2BBBDE34C100}"/>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859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nsi 05 OYS">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3" name="Kuva 12">
            <a:extLst>
              <a:ext uri="{FF2B5EF4-FFF2-40B4-BE49-F238E27FC236}">
                <a16:creationId xmlns:a16="http://schemas.microsoft.com/office/drawing/2014/main" id="{31A9E7E8-C211-584F-BD5E-6E0E2FFA5190}"/>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4" name="Otsikko 1">
            <a:extLst>
              <a:ext uri="{FF2B5EF4-FFF2-40B4-BE49-F238E27FC236}">
                <a16:creationId xmlns:a16="http://schemas.microsoft.com/office/drawing/2014/main" id="{BC3C1208-3503-7048-A353-2518FBD6D7D4}"/>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9" name="Tekstin paikkamerkki 2">
            <a:extLst>
              <a:ext uri="{FF2B5EF4-FFF2-40B4-BE49-F238E27FC236}">
                <a16:creationId xmlns:a16="http://schemas.microsoft.com/office/drawing/2014/main" id="{0969D4A5-06C8-E741-BB04-6CC4D86C2A4A}"/>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1" name="Suora yhdysviiva 20">
            <a:extLst>
              <a:ext uri="{FF2B5EF4-FFF2-40B4-BE49-F238E27FC236}">
                <a16:creationId xmlns:a16="http://schemas.microsoft.com/office/drawing/2014/main" id="{B524F016-63E5-334E-920B-5D3DB7F4AB02}"/>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1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 sininen">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3C54ABD-7B5A-9E40-977A-E323EA5BC0E6}"/>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3720897" y="2224048"/>
            <a:ext cx="4302083" cy="1973896"/>
          </a:xfrm>
          <a:prstGeom prst="rect">
            <a:avLst/>
          </a:prstGeom>
        </p:spPr>
      </p:pic>
      <p:sp>
        <p:nvSpPr>
          <p:cNvPr id="9" name="Alatunnisteen paikkamerkki 11">
            <a:extLst>
              <a:ext uri="{FF2B5EF4-FFF2-40B4-BE49-F238E27FC236}">
                <a16:creationId xmlns:a16="http://schemas.microsoft.com/office/drawing/2014/main" id="{E9A19E71-AB95-9E42-8D0F-94529B67F9DD}"/>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bg1">
                    <a:lumMod val="10000"/>
                    <a:lumOff val="90000"/>
                  </a:schemeClr>
                </a:solidFill>
              </a:defRPr>
            </a:lvl1pPr>
          </a:lstStyle>
          <a:p>
            <a:endParaRPr lang="fi-FI" dirty="0"/>
          </a:p>
        </p:txBody>
      </p:sp>
    </p:spTree>
    <p:extLst>
      <p:ext uri="{BB962C8B-B14F-4D97-AF65-F5344CB8AC3E}">
        <p14:creationId xmlns:p14="http://schemas.microsoft.com/office/powerpoint/2010/main" val="405439290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nsi 06 ensiapu">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42A96CE3-88E8-4745-BF12-0B95FF24CBF4}"/>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1" name="Otsikko 1">
            <a:extLst>
              <a:ext uri="{FF2B5EF4-FFF2-40B4-BE49-F238E27FC236}">
                <a16:creationId xmlns:a16="http://schemas.microsoft.com/office/drawing/2014/main" id="{9BD304D6-A777-8F47-9B0D-23952DD090B1}"/>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2" name="Tekstin paikkamerkki 2">
            <a:extLst>
              <a:ext uri="{FF2B5EF4-FFF2-40B4-BE49-F238E27FC236}">
                <a16:creationId xmlns:a16="http://schemas.microsoft.com/office/drawing/2014/main" id="{80CFBFC9-FF58-8E45-AA06-605DBE728A99}"/>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F5507E5B-CA90-F644-9FE9-D8C6A7E0274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63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nsi 06 hammashoi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DB60CE7B-CB55-2844-9740-A2B4FE391C94}"/>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2" name="Otsikko 1">
            <a:extLst>
              <a:ext uri="{FF2B5EF4-FFF2-40B4-BE49-F238E27FC236}">
                <a16:creationId xmlns:a16="http://schemas.microsoft.com/office/drawing/2014/main" id="{85D7241C-4F00-EF44-909C-A31FAC0D30C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E53BEE66-CE05-FD45-AA81-F01E17A52C9E}"/>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0DE46793-9F7E-E443-B48A-A3ED8A2DA245}"/>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807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nsi 07 laboratori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0" name="Kuva 9">
            <a:extLst>
              <a:ext uri="{FF2B5EF4-FFF2-40B4-BE49-F238E27FC236}">
                <a16:creationId xmlns:a16="http://schemas.microsoft.com/office/drawing/2014/main" id="{ACB395C5-35FF-1F4E-BB6A-78E537A06143}"/>
              </a:ext>
            </a:extLst>
          </p:cNvPr>
          <p:cNvPicPr>
            <a:picLocks noChangeAspect="1"/>
          </p:cNvPicPr>
          <p:nvPr userDrawn="1"/>
        </p:nvPicPr>
        <p:blipFill>
          <a:blip r:embed="rId2"/>
          <a:srcRect/>
          <a:stretch/>
        </p:blipFill>
        <p:spPr>
          <a:xfrm>
            <a:off x="10289160" y="457308"/>
            <a:ext cx="1431531" cy="533984"/>
          </a:xfrm>
          <a:prstGeom prst="rect">
            <a:avLst/>
          </a:prstGeom>
        </p:spPr>
      </p:pic>
      <p:sp>
        <p:nvSpPr>
          <p:cNvPr id="11" name="Otsikko 1">
            <a:extLst>
              <a:ext uri="{FF2B5EF4-FFF2-40B4-BE49-F238E27FC236}">
                <a16:creationId xmlns:a16="http://schemas.microsoft.com/office/drawing/2014/main" id="{CC5F4815-0FC2-2C43-BCA6-5666DF2C39B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2" name="Tekstin paikkamerkki 2">
            <a:extLst>
              <a:ext uri="{FF2B5EF4-FFF2-40B4-BE49-F238E27FC236}">
                <a16:creationId xmlns:a16="http://schemas.microsoft.com/office/drawing/2014/main" id="{D9B71F2D-59AC-B84A-B534-F11BCC559CE6}"/>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4" name="Suora yhdysviiva 13">
            <a:extLst>
              <a:ext uri="{FF2B5EF4-FFF2-40B4-BE49-F238E27FC236}">
                <a16:creationId xmlns:a16="http://schemas.microsoft.com/office/drawing/2014/main" id="{868EA0B2-634E-CE49-9F5D-1FDC89C651E5}"/>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38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08 kenttäjohto">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1" name="Kuva 10">
            <a:extLst>
              <a:ext uri="{FF2B5EF4-FFF2-40B4-BE49-F238E27FC236}">
                <a16:creationId xmlns:a16="http://schemas.microsoft.com/office/drawing/2014/main" id="{9BFEEED7-2C0F-F644-8E51-6F906D062787}"/>
              </a:ext>
            </a:extLst>
          </p:cNvPr>
          <p:cNvPicPr>
            <a:picLocks noChangeAspect="1"/>
          </p:cNvPicPr>
          <p:nvPr userDrawn="1"/>
        </p:nvPicPr>
        <p:blipFill>
          <a:blip r:embed="rId2"/>
          <a:srcRect/>
          <a:stretch/>
        </p:blipFill>
        <p:spPr>
          <a:xfrm>
            <a:off x="10289159" y="457308"/>
            <a:ext cx="1431531" cy="533984"/>
          </a:xfrm>
          <a:prstGeom prst="rect">
            <a:avLst/>
          </a:prstGeom>
        </p:spPr>
      </p:pic>
      <p:sp>
        <p:nvSpPr>
          <p:cNvPr id="12" name="Otsikko 1">
            <a:extLst>
              <a:ext uri="{FF2B5EF4-FFF2-40B4-BE49-F238E27FC236}">
                <a16:creationId xmlns:a16="http://schemas.microsoft.com/office/drawing/2014/main" id="{98A5BEC0-5537-E449-8217-4C0D9D6F94E9}"/>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3" name="Tekstin paikkamerkki 2">
            <a:extLst>
              <a:ext uri="{FF2B5EF4-FFF2-40B4-BE49-F238E27FC236}">
                <a16:creationId xmlns:a16="http://schemas.microsoft.com/office/drawing/2014/main" id="{FB9CB4F6-9188-3745-A966-CF077978E09D}"/>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19" name="Suora yhdysviiva 18">
            <a:extLst>
              <a:ext uri="{FF2B5EF4-FFF2-40B4-BE49-F238E27FC236}">
                <a16:creationId xmlns:a16="http://schemas.microsoft.com/office/drawing/2014/main" id="{EA44EE94-A4D4-994A-B56B-A78EE54F475E}"/>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42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nsi 09 hoitokot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2" name="Kuva 11">
            <a:extLst>
              <a:ext uri="{FF2B5EF4-FFF2-40B4-BE49-F238E27FC236}">
                <a16:creationId xmlns:a16="http://schemas.microsoft.com/office/drawing/2014/main" id="{27B26FCE-ED4D-DF40-ADFC-AD6A135AE6E6}"/>
              </a:ext>
            </a:extLst>
          </p:cNvPr>
          <p:cNvPicPr>
            <a:picLocks noChangeAspect="1"/>
          </p:cNvPicPr>
          <p:nvPr userDrawn="1"/>
        </p:nvPicPr>
        <p:blipFill>
          <a:blip r:embed="rId4"/>
          <a:srcRect/>
          <a:stretch/>
        </p:blipFill>
        <p:spPr>
          <a:xfrm>
            <a:off x="10292431" y="457308"/>
            <a:ext cx="1428260" cy="532764"/>
          </a:xfrm>
          <a:prstGeom prst="rect">
            <a:avLst/>
          </a:prstGeom>
        </p:spPr>
      </p:pic>
      <p:sp>
        <p:nvSpPr>
          <p:cNvPr id="13" name="Otsikko 1">
            <a:extLst>
              <a:ext uri="{FF2B5EF4-FFF2-40B4-BE49-F238E27FC236}">
                <a16:creationId xmlns:a16="http://schemas.microsoft.com/office/drawing/2014/main" id="{32892213-4502-D347-9147-A46D908D5618}"/>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4" name="Tekstin paikkamerkki 2">
            <a:extLst>
              <a:ext uri="{FF2B5EF4-FFF2-40B4-BE49-F238E27FC236}">
                <a16:creationId xmlns:a16="http://schemas.microsoft.com/office/drawing/2014/main" id="{22D38D7A-B28E-E546-BA9D-FABDF4B4A345}"/>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0" name="Suora yhdysviiva 19">
            <a:extLst>
              <a:ext uri="{FF2B5EF4-FFF2-40B4-BE49-F238E27FC236}">
                <a16:creationId xmlns:a16="http://schemas.microsoft.com/office/drawing/2014/main" id="{B46D8505-0747-2940-91ED-8D2C303F3EBA}"/>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35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nsi 10 seniori">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pic>
        <p:nvPicPr>
          <p:cNvPr id="15" name="Kuva 14">
            <a:extLst>
              <a:ext uri="{FF2B5EF4-FFF2-40B4-BE49-F238E27FC236}">
                <a16:creationId xmlns:a16="http://schemas.microsoft.com/office/drawing/2014/main" id="{676D332F-A990-0346-83AB-2D60A2C65C4D}"/>
              </a:ext>
            </a:extLst>
          </p:cNvPr>
          <p:cNvPicPr>
            <a:picLocks noChangeAspect="1"/>
          </p:cNvPicPr>
          <p:nvPr userDrawn="1"/>
        </p:nvPicPr>
        <p:blipFill>
          <a:blip r:embed="rId2"/>
          <a:srcRect/>
          <a:stretch/>
        </p:blipFill>
        <p:spPr>
          <a:xfrm>
            <a:off x="10289160" y="457308"/>
            <a:ext cx="1431531" cy="533984"/>
          </a:xfrm>
          <a:prstGeom prst="rect">
            <a:avLst/>
          </a:prstGeom>
        </p:spPr>
      </p:pic>
      <p:pic>
        <p:nvPicPr>
          <p:cNvPr id="9" name="Kuva 8">
            <a:extLst>
              <a:ext uri="{FF2B5EF4-FFF2-40B4-BE49-F238E27FC236}">
                <a16:creationId xmlns:a16="http://schemas.microsoft.com/office/drawing/2014/main" id="{1EF3B981-4BBE-FB40-A50C-B369E3AE9113}"/>
              </a:ext>
            </a:extLst>
          </p:cNvPr>
          <p:cNvPicPr>
            <a:picLocks noChangeAspect="1"/>
          </p:cNvPicPr>
          <p:nvPr userDrawn="1"/>
        </p:nvPicPr>
        <p:blipFill>
          <a:blip r:embed="rId3"/>
          <a:srcRect/>
          <a:stretch/>
        </p:blipFill>
        <p:spPr>
          <a:xfrm>
            <a:off x="6985000" y="0"/>
            <a:ext cx="5207000" cy="6858000"/>
          </a:xfrm>
          <a:prstGeom prst="rect">
            <a:avLst/>
          </a:prstGeom>
        </p:spPr>
      </p:pic>
      <p:pic>
        <p:nvPicPr>
          <p:cNvPr id="13" name="Kuva 12">
            <a:extLst>
              <a:ext uri="{FF2B5EF4-FFF2-40B4-BE49-F238E27FC236}">
                <a16:creationId xmlns:a16="http://schemas.microsoft.com/office/drawing/2014/main" id="{E81D6251-F5F9-4946-AACF-56031CB2A10C}"/>
              </a:ext>
            </a:extLst>
          </p:cNvPr>
          <p:cNvPicPr>
            <a:picLocks noChangeAspect="1"/>
          </p:cNvPicPr>
          <p:nvPr userDrawn="1"/>
        </p:nvPicPr>
        <p:blipFill>
          <a:blip r:embed="rId2"/>
          <a:srcRect/>
          <a:stretch/>
        </p:blipFill>
        <p:spPr>
          <a:xfrm>
            <a:off x="10289159" y="457308"/>
            <a:ext cx="1431531" cy="533984"/>
          </a:xfrm>
          <a:prstGeom prst="rect">
            <a:avLst/>
          </a:prstGeom>
        </p:spPr>
      </p:pic>
      <p:sp>
        <p:nvSpPr>
          <p:cNvPr id="14" name="Otsikko 1">
            <a:extLst>
              <a:ext uri="{FF2B5EF4-FFF2-40B4-BE49-F238E27FC236}">
                <a16:creationId xmlns:a16="http://schemas.microsoft.com/office/drawing/2014/main" id="{17B85782-90DD-B14A-B993-5399D434B92C}"/>
              </a:ext>
            </a:extLst>
          </p:cNvPr>
          <p:cNvSpPr>
            <a:spLocks noGrp="1"/>
          </p:cNvSpPr>
          <p:nvPr>
            <p:ph type="title"/>
          </p:nvPr>
        </p:nvSpPr>
        <p:spPr>
          <a:xfrm>
            <a:off x="831850" y="535409"/>
            <a:ext cx="5580981" cy="2025428"/>
          </a:xfrm>
          <a:prstGeom prst="rect">
            <a:avLst/>
          </a:prstGeom>
        </p:spPr>
        <p:txBody>
          <a:bodyPr anchor="b">
            <a:normAutofit/>
          </a:bodyPr>
          <a:lstStyle>
            <a:lvl1pPr>
              <a:lnSpc>
                <a:spcPct val="80000"/>
              </a:lnSpc>
              <a:defRPr sz="4000"/>
            </a:lvl1pPr>
          </a:lstStyle>
          <a:p>
            <a:r>
              <a:rPr lang="en-GB" dirty="0"/>
              <a:t>Click to edit Master title style</a:t>
            </a:r>
            <a:endParaRPr lang="fi-FI" dirty="0"/>
          </a:p>
        </p:txBody>
      </p: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cxnSp>
        <p:nvCxnSpPr>
          <p:cNvPr id="21" name="Suora yhdysviiva 20">
            <a:extLst>
              <a:ext uri="{FF2B5EF4-FFF2-40B4-BE49-F238E27FC236}">
                <a16:creationId xmlns:a16="http://schemas.microsoft.com/office/drawing/2014/main" id="{785E3018-929C-E64E-A98D-82153AE75282}"/>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1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hasCustomPrompt="1"/>
          </p:nvPr>
        </p:nvSpPr>
        <p:spPr>
          <a:xfrm>
            <a:off x="6172200" y="2109649"/>
            <a:ext cx="5181600" cy="4067313"/>
          </a:xfrm>
          <a:prstGeom prst="rect">
            <a:avLst/>
          </a:prstGeom>
          <a:solidFill>
            <a:srgbClr val="EFF2FA"/>
          </a:solidFill>
        </p:spPr>
        <p:txBody>
          <a:bodyPr lIns="216000" tIns="144000" rIns="216000" bIns="144000"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0CA2F8FC-1F12-C047-94A1-F2AF07FB938E}"/>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9" name="Otsikon paikkamerkki 1">
            <a:extLst>
              <a:ext uri="{FF2B5EF4-FFF2-40B4-BE49-F238E27FC236}">
                <a16:creationId xmlns:a16="http://schemas.microsoft.com/office/drawing/2014/main" id="{38650429-6599-9849-B8B7-AF89295AFA12}"/>
              </a:ext>
            </a:extLst>
          </p:cNvPr>
          <p:cNvSpPr>
            <a:spLocks noGrp="1"/>
          </p:cNvSpPr>
          <p:nvPr>
            <p:ph type="title"/>
          </p:nvPr>
        </p:nvSpPr>
        <p:spPr>
          <a:xfrm>
            <a:off x="838200" y="457308"/>
            <a:ext cx="9129963" cy="1445241"/>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0" name="Tekstin paikkamerkki 3">
            <a:extLst>
              <a:ext uri="{FF2B5EF4-FFF2-40B4-BE49-F238E27FC236}">
                <a16:creationId xmlns:a16="http://schemas.microsoft.com/office/drawing/2014/main" id="{890360EB-3014-EC49-8EE7-423AAA1BCC72}"/>
              </a:ext>
            </a:extLst>
          </p:cNvPr>
          <p:cNvSpPr>
            <a:spLocks noGrp="1"/>
          </p:cNvSpPr>
          <p:nvPr>
            <p:ph type="body" sz="half" idx="13" hasCustomPrompt="1"/>
          </p:nvPr>
        </p:nvSpPr>
        <p:spPr>
          <a:xfrm>
            <a:off x="839788" y="2109650"/>
            <a:ext cx="5256212" cy="4067312"/>
          </a:xfrm>
          <a:prstGeom prst="rect">
            <a:avLst/>
          </a:prstGeom>
          <a:solidFill>
            <a:srgbClr val="FDEEE9"/>
          </a:solidFill>
        </p:spPr>
        <p:txBody>
          <a:bodyPr lIns="251999" tIns="180000" rIns="251999" bIns="18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1" name="Tekstiruutu 10">
            <a:extLst>
              <a:ext uri="{FF2B5EF4-FFF2-40B4-BE49-F238E27FC236}">
                <a16:creationId xmlns:a16="http://schemas.microsoft.com/office/drawing/2014/main" id="{BC09B218-854F-DC45-BFF8-7322FCF5938E}"/>
              </a:ext>
            </a:extLst>
          </p:cNvPr>
          <p:cNvSpPr txBox="1"/>
          <p:nvPr userDrawn="1"/>
        </p:nvSpPr>
        <p:spPr>
          <a:xfrm>
            <a:off x="58783" y="4114800"/>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639163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6762679B-B9BC-5E48-9818-4598D45975B3}"/>
              </a:ext>
            </a:extLst>
          </p:cNvPr>
          <p:cNvSpPr>
            <a:spLocks noGrp="1"/>
          </p:cNvSpPr>
          <p:nvPr>
            <p:ph type="pic" idx="1"/>
          </p:nvPr>
        </p:nvSpPr>
        <p:spPr>
          <a:xfrm>
            <a:off x="5194056" y="1547813"/>
            <a:ext cx="6161332" cy="4313238"/>
          </a:xfrm>
          <a:prstGeom prst="rect">
            <a:avLst/>
          </a:prstGeom>
          <a:solidFill>
            <a:srgbClr val="FDEEE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Alatunnisteen paikkamerkki 5">
            <a:extLst>
              <a:ext uri="{FF2B5EF4-FFF2-40B4-BE49-F238E27FC236}">
                <a16:creationId xmlns:a16="http://schemas.microsoft.com/office/drawing/2014/main" id="{D572D04E-9FB9-1744-99AE-2592694BF510}"/>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40F78E5C-2CE2-4945-82A1-8C11AF5A76FA}"/>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8" name="Otsikko 1">
            <a:extLst>
              <a:ext uri="{FF2B5EF4-FFF2-40B4-BE49-F238E27FC236}">
                <a16:creationId xmlns:a16="http://schemas.microsoft.com/office/drawing/2014/main" id="{4C8A3E56-2AEA-454E-8881-57A2B83F3561}"/>
              </a:ext>
            </a:extLst>
          </p:cNvPr>
          <p:cNvSpPr>
            <a:spLocks noGrp="1"/>
          </p:cNvSpPr>
          <p:nvPr>
            <p:ph type="title"/>
          </p:nvPr>
        </p:nvSpPr>
        <p:spPr>
          <a:xfrm>
            <a:off x="836612" y="1547813"/>
            <a:ext cx="4044827" cy="1496279"/>
          </a:xfrm>
          <a:prstGeom prst="rect">
            <a:avLst/>
          </a:prstGeom>
        </p:spPr>
        <p:txBody>
          <a:bodyPr anchor="b">
            <a:normAutofit/>
          </a:bodyPr>
          <a:lstStyle>
            <a:lvl1pPr>
              <a:defRPr sz="2800"/>
            </a:lvl1pPr>
          </a:lstStyle>
          <a:p>
            <a:r>
              <a:rPr lang="en-GB" dirty="0"/>
              <a:t>Click to edit Master title style</a:t>
            </a:r>
            <a:endParaRPr lang="fi-FI" dirty="0"/>
          </a:p>
        </p:txBody>
      </p:sp>
      <p:sp>
        <p:nvSpPr>
          <p:cNvPr id="9" name="Tekstin paikkamerkki 3">
            <a:extLst>
              <a:ext uri="{FF2B5EF4-FFF2-40B4-BE49-F238E27FC236}">
                <a16:creationId xmlns:a16="http://schemas.microsoft.com/office/drawing/2014/main" id="{00DF563E-B13C-B943-85FA-F3E23AE8A908}"/>
              </a:ext>
            </a:extLst>
          </p:cNvPr>
          <p:cNvSpPr>
            <a:spLocks noGrp="1"/>
          </p:cNvSpPr>
          <p:nvPr>
            <p:ph type="body" sz="half" idx="2"/>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2" name="Suora yhdysviiva 11">
            <a:extLst>
              <a:ext uri="{FF2B5EF4-FFF2-40B4-BE49-F238E27FC236}">
                <a16:creationId xmlns:a16="http://schemas.microsoft.com/office/drawing/2014/main" id="{0F2F6D48-3573-CA42-9758-9CB7A8AD1A42}"/>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kaavio">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7" name="Kaavion paikkamerkki 6">
            <a:extLst>
              <a:ext uri="{FF2B5EF4-FFF2-40B4-BE49-F238E27FC236}">
                <a16:creationId xmlns:a16="http://schemas.microsoft.com/office/drawing/2014/main" id="{726EE141-E3DB-7843-BE01-750FBD250375}"/>
              </a:ext>
            </a:extLst>
          </p:cNvPr>
          <p:cNvSpPr>
            <a:spLocks noGrp="1"/>
          </p:cNvSpPr>
          <p:nvPr>
            <p:ph type="chart" sz="quarter" idx="13"/>
          </p:nvPr>
        </p:nvSpPr>
        <p:spPr>
          <a:xfrm>
            <a:off x="5197231" y="1547813"/>
            <a:ext cx="6156569" cy="4313237"/>
          </a:xfrm>
          <a:prstGeom prst="rect">
            <a:avLst/>
          </a:prstGeom>
          <a:solidFill>
            <a:srgbClr val="FDEEE9"/>
          </a:solidFill>
        </p:spPr>
        <p:txBody>
          <a:bodyPr>
            <a:normAutofit/>
          </a:bodyPr>
          <a:lstStyle>
            <a:lvl1pPr marL="0" indent="0">
              <a:buNone/>
              <a:defRPr sz="3200"/>
            </a:lvl1pPr>
          </a:lstStyle>
          <a:p>
            <a:r>
              <a:rPr lang="en-GB"/>
              <a:t>Click icon to add chart</a:t>
            </a:r>
            <a:endParaRPr lang="fi-FI"/>
          </a:p>
        </p:txBody>
      </p:sp>
      <p:sp>
        <p:nvSpPr>
          <p:cNvPr id="8" name="Otsikko 1">
            <a:extLst>
              <a:ext uri="{FF2B5EF4-FFF2-40B4-BE49-F238E27FC236}">
                <a16:creationId xmlns:a16="http://schemas.microsoft.com/office/drawing/2014/main" id="{49674E88-8AF0-B64D-A779-F7D04B9CBF84}"/>
              </a:ext>
            </a:extLst>
          </p:cNvPr>
          <p:cNvSpPr>
            <a:spLocks noGrp="1"/>
          </p:cNvSpPr>
          <p:nvPr>
            <p:ph type="title"/>
          </p:nvPr>
        </p:nvSpPr>
        <p:spPr>
          <a:xfrm>
            <a:off x="836612" y="1547813"/>
            <a:ext cx="4044827" cy="1496279"/>
          </a:xfrm>
          <a:prstGeom prst="rect">
            <a:avLst/>
          </a:prstGeom>
        </p:spPr>
        <p:txBody>
          <a:bodyPr anchor="b">
            <a:normAutofit/>
          </a:bodyPr>
          <a:lstStyle>
            <a:lvl1pPr>
              <a:defRPr sz="2800"/>
            </a:lvl1pPr>
          </a:lstStyle>
          <a:p>
            <a:r>
              <a:rPr lang="en-GB" dirty="0"/>
              <a:t>Click to edit Master title style</a:t>
            </a:r>
            <a:endParaRPr lang="fi-FI" dirty="0"/>
          </a:p>
        </p:txBody>
      </p:sp>
      <p:sp>
        <p:nvSpPr>
          <p:cNvPr id="9" name="Tekstin paikkamerkki 3">
            <a:extLst>
              <a:ext uri="{FF2B5EF4-FFF2-40B4-BE49-F238E27FC236}">
                <a16:creationId xmlns:a16="http://schemas.microsoft.com/office/drawing/2014/main" id="{9763C4C9-F2E7-4C45-BEAE-FF133AD1F8E1}"/>
              </a:ext>
            </a:extLst>
          </p:cNvPr>
          <p:cNvSpPr>
            <a:spLocks noGrp="1"/>
          </p:cNvSpPr>
          <p:nvPr>
            <p:ph type="body" sz="half" idx="2"/>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0" name="Suora yhdysviiva 9">
            <a:extLst>
              <a:ext uri="{FF2B5EF4-FFF2-40B4-BE49-F238E27FC236}">
                <a16:creationId xmlns:a16="http://schemas.microsoft.com/office/drawing/2014/main" id="{DE1B4F66-EEDF-DC47-BA87-414DBCD6808F}"/>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328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sininen">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6" name="Otsikko 1">
            <a:extLst>
              <a:ext uri="{FF2B5EF4-FFF2-40B4-BE49-F238E27FC236}">
                <a16:creationId xmlns:a16="http://schemas.microsoft.com/office/drawing/2014/main" id="{C18D932F-69C8-3146-9BF3-A1969DBBEF61}"/>
              </a:ext>
            </a:extLst>
          </p:cNvPr>
          <p:cNvSpPr>
            <a:spLocks noGrp="1"/>
          </p:cNvSpPr>
          <p:nvPr>
            <p:ph type="title"/>
          </p:nvPr>
        </p:nvSpPr>
        <p:spPr>
          <a:xfrm>
            <a:off x="838199" y="291052"/>
            <a:ext cx="9148011" cy="897514"/>
          </a:xfrm>
          <a:prstGeom prst="rect">
            <a:avLst/>
          </a:prstGeom>
        </p:spPr>
        <p:txBody>
          <a:bodyPr anchor="b"/>
          <a:lstStyle/>
          <a:p>
            <a:r>
              <a:rPr lang="en-GB" dirty="0"/>
              <a:t>Click to edit Master title style</a:t>
            </a:r>
            <a:endParaRPr lang="fi-FI" dirty="0"/>
          </a:p>
        </p:txBody>
      </p:sp>
    </p:spTree>
    <p:extLst>
      <p:ext uri="{BB962C8B-B14F-4D97-AF65-F5344CB8AC3E}">
        <p14:creationId xmlns:p14="http://schemas.microsoft.com/office/powerpoint/2010/main" val="422653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 + otsikko valkoinen">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51FAEDC2-5040-6946-90A6-BD17B1A735ED}"/>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5" name="Suorakulmio 4">
            <a:extLst>
              <a:ext uri="{FF2B5EF4-FFF2-40B4-BE49-F238E27FC236}">
                <a16:creationId xmlns:a16="http://schemas.microsoft.com/office/drawing/2014/main" id="{244DA5C8-DC13-8C4D-B479-3A817C218E89}"/>
              </a:ext>
            </a:extLst>
          </p:cNvPr>
          <p:cNvSpPr/>
          <p:nvPr userDrawn="1"/>
        </p:nvSpPr>
        <p:spPr>
          <a:xfrm>
            <a:off x="9370979" y="0"/>
            <a:ext cx="2821021" cy="138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3264591D-0987-5043-B3E5-F75FEB12F858}"/>
              </a:ext>
            </a:extLst>
          </p:cNvPr>
          <p:cNvPicPr>
            <a:picLocks noChangeAspect="1"/>
          </p:cNvPicPr>
          <p:nvPr userDrawn="1"/>
        </p:nvPicPr>
        <p:blipFill>
          <a:blip r:embed="rId2"/>
          <a:srcRect/>
          <a:stretch/>
        </p:blipFill>
        <p:spPr>
          <a:xfrm>
            <a:off x="838201" y="968079"/>
            <a:ext cx="2743200" cy="1258645"/>
          </a:xfrm>
          <a:prstGeom prst="rect">
            <a:avLst/>
          </a:prstGeom>
        </p:spPr>
      </p:pic>
      <p:sp>
        <p:nvSpPr>
          <p:cNvPr id="8"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Muokkaa napsauttamalla</a:t>
            </a:r>
          </a:p>
        </p:txBody>
      </p:sp>
      <p:sp>
        <p:nvSpPr>
          <p:cNvPr id="9" name="Alaotsikko 2">
            <a:extLst>
              <a:ext uri="{FF2B5EF4-FFF2-40B4-BE49-F238E27FC236}">
                <a16:creationId xmlns:a16="http://schemas.microsoft.com/office/drawing/2014/main" id="{DDD967B5-6AA8-274C-9602-BD0516D67B91}"/>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1082475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04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iitos sivu">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16" name="Suorakulmio 15">
            <a:extLst>
              <a:ext uri="{FF2B5EF4-FFF2-40B4-BE49-F238E27FC236}">
                <a16:creationId xmlns:a16="http://schemas.microsoft.com/office/drawing/2014/main" id="{27D2F63A-75EB-C649-AD4D-F55E898F52A8}"/>
              </a:ext>
            </a:extLst>
          </p:cNvPr>
          <p:cNvSpPr/>
          <p:nvPr userDrawn="1"/>
        </p:nvSpPr>
        <p:spPr>
          <a:xfrm>
            <a:off x="0" y="0"/>
            <a:ext cx="12192000" cy="6858000"/>
          </a:xfrm>
          <a:prstGeom prst="rect">
            <a:avLst/>
          </a:prstGeom>
          <a:gradFill>
            <a:gsLst>
              <a:gs pos="0">
                <a:schemeClr val="bg2">
                  <a:tint val="98000"/>
                  <a:satMod val="130000"/>
                  <a:shade val="90000"/>
                  <a:lumMod val="103000"/>
                </a:schemeClr>
              </a:gs>
              <a:gs pos="51000">
                <a:schemeClr val="bg2">
                  <a:shade val="63000"/>
                  <a:satMod val="12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Suorakulmio 16">
            <a:extLst>
              <a:ext uri="{FF2B5EF4-FFF2-40B4-BE49-F238E27FC236}">
                <a16:creationId xmlns:a16="http://schemas.microsoft.com/office/drawing/2014/main" id="{DF0F09B0-C135-8441-A213-D7C97C7A9269}"/>
              </a:ext>
            </a:extLst>
          </p:cNvPr>
          <p:cNvSpPr/>
          <p:nvPr userDrawn="1"/>
        </p:nvSpPr>
        <p:spPr>
          <a:xfrm>
            <a:off x="0" y="5930538"/>
            <a:ext cx="12192000" cy="927462"/>
          </a:xfrm>
          <a:prstGeom prst="rect">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8354" cy="1445241"/>
          </a:xfrm>
          <a:prstGeom prst="rect">
            <a:avLst/>
          </a:prstGeom>
        </p:spPr>
        <p:txBody>
          <a:bodyPr anchor="b"/>
          <a:lstStyle/>
          <a:p>
            <a:r>
              <a:rPr lang="en-GB" dirty="0"/>
              <a:t>Kiitos!</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7228114" cy="3210977"/>
          </a:xfrm>
          <a:prstGeom prst="rect">
            <a:avLst/>
          </a:prstGeom>
        </p:spPr>
        <p:txBody>
          <a:bodyPr anchor="t"/>
          <a:lstStyle>
            <a:lvl1pPr marL="0" indent="0">
              <a:lnSpc>
                <a:spcPct val="100000"/>
              </a:lnSpc>
              <a:buNone/>
              <a:defRPr/>
            </a:lvl1pPr>
          </a:lstStyle>
          <a:p>
            <a:pPr lvl="0"/>
            <a:r>
              <a:rPr lang="en-GB" dirty="0" err="1"/>
              <a:t>Etunimi</a:t>
            </a:r>
            <a:r>
              <a:rPr lang="en-GB" dirty="0"/>
              <a:t> </a:t>
            </a:r>
            <a:r>
              <a:rPr lang="en-GB" dirty="0" err="1"/>
              <a:t>Sukunimi</a:t>
            </a:r>
            <a:endParaRPr lang="en-GB" dirty="0"/>
          </a:p>
          <a:p>
            <a:pPr lvl="0"/>
            <a:r>
              <a:rPr lang="en-GB" dirty="0" err="1"/>
              <a:t>Titteli</a:t>
            </a:r>
            <a:endParaRPr lang="en-GB" dirty="0"/>
          </a:p>
          <a:p>
            <a:pPr lvl="0"/>
            <a:r>
              <a:rPr lang="en-GB" dirty="0" err="1"/>
              <a:t>etunimi.sukunimi@pohde.fi</a:t>
            </a:r>
            <a:endParaRPr lang="en-GB" dirty="0"/>
          </a:p>
          <a:p>
            <a:pPr lvl="0"/>
            <a:r>
              <a:rPr lang="en-GB" dirty="0"/>
              <a:t>puh. 040 123 4567</a:t>
            </a:r>
          </a:p>
          <a:p>
            <a:pPr lvl="0"/>
            <a:r>
              <a:rPr lang="en-GB" dirty="0" err="1"/>
              <a:t>www.pohde.fi</a:t>
            </a:r>
            <a:endParaRPr lang="en-GB"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rgbClr val="000C4A"/>
                </a:solidFill>
              </a:defRPr>
            </a:lvl1pPr>
          </a:lstStyle>
          <a:p>
            <a:fld id="{3CCEC50A-EC5D-6049-A135-EB130C1E40A7}" type="slidenum">
              <a:rPr lang="fi-FI" smtClean="0"/>
              <a:pPr/>
              <a:t>‹#›</a:t>
            </a:fld>
            <a:endParaRPr lang="fi-FI" dirty="0"/>
          </a:p>
        </p:txBody>
      </p:sp>
      <p:cxnSp>
        <p:nvCxnSpPr>
          <p:cNvPr id="9" name="Suora yhdysviiva 8">
            <a:extLst>
              <a:ext uri="{FF2B5EF4-FFF2-40B4-BE49-F238E27FC236}">
                <a16:creationId xmlns:a16="http://schemas.microsoft.com/office/drawing/2014/main" id="{5D466EC9-ABD3-B149-B714-4998F2BF1348}"/>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p:spPr>
      </p:pic>
      <p:pic>
        <p:nvPicPr>
          <p:cNvPr id="14" name="Kuva 13">
            <a:hlinkClick r:id="rId3"/>
            <a:extLst>
              <a:ext uri="{FF2B5EF4-FFF2-40B4-BE49-F238E27FC236}">
                <a16:creationId xmlns:a16="http://schemas.microsoft.com/office/drawing/2014/main" id="{029D9743-125E-2549-BF76-2755A40003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35480" y="6268732"/>
            <a:ext cx="985916" cy="339240"/>
          </a:xfrm>
          <a:prstGeom prst="rect">
            <a:avLst/>
          </a:prstGeom>
        </p:spPr>
      </p:pic>
      <p:pic>
        <p:nvPicPr>
          <p:cNvPr id="18" name="Kuva 17">
            <a:hlinkClick r:id="rId6"/>
            <a:extLst>
              <a:ext uri="{FF2B5EF4-FFF2-40B4-BE49-F238E27FC236}">
                <a16:creationId xmlns:a16="http://schemas.microsoft.com/office/drawing/2014/main" id="{5F546199-A940-FC4B-83FA-E4B880179F3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269962" y="6268732"/>
            <a:ext cx="805695" cy="339240"/>
          </a:xfrm>
          <a:prstGeom prst="rect">
            <a:avLst/>
          </a:prstGeom>
        </p:spPr>
      </p:pic>
      <p:pic>
        <p:nvPicPr>
          <p:cNvPr id="19" name="Kuva 18">
            <a:hlinkClick r:id="rId9"/>
            <a:extLst>
              <a:ext uri="{FF2B5EF4-FFF2-40B4-BE49-F238E27FC236}">
                <a16:creationId xmlns:a16="http://schemas.microsoft.com/office/drawing/2014/main" id="{D17FF000-2A70-544B-88F3-3CA19091514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324223" y="6268732"/>
            <a:ext cx="890505" cy="339240"/>
          </a:xfrm>
          <a:prstGeom prst="rect">
            <a:avLst/>
          </a:prstGeom>
        </p:spPr>
      </p:pic>
      <p:pic>
        <p:nvPicPr>
          <p:cNvPr id="20" name="Kuva 19">
            <a:hlinkClick r:id="rId12"/>
            <a:extLst>
              <a:ext uri="{FF2B5EF4-FFF2-40B4-BE49-F238E27FC236}">
                <a16:creationId xmlns:a16="http://schemas.microsoft.com/office/drawing/2014/main" id="{E15239DD-1607-3E46-82E2-EAE56C761B44}"/>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822200" y="6268732"/>
            <a:ext cx="964714" cy="339240"/>
          </a:xfrm>
          <a:prstGeom prst="rect">
            <a:avLst/>
          </a:prstGeom>
        </p:spPr>
      </p:pic>
      <p:pic>
        <p:nvPicPr>
          <p:cNvPr id="7" name="Kuva 6">
            <a:hlinkClick r:id="rId15"/>
            <a:extLst>
              <a:ext uri="{FF2B5EF4-FFF2-40B4-BE49-F238E27FC236}">
                <a16:creationId xmlns:a16="http://schemas.microsoft.com/office/drawing/2014/main" id="{3A20B241-B8BA-4D4C-8215-4D2C5439D7BB}"/>
              </a:ext>
            </a:extLst>
          </p:cNvPr>
          <p:cNvPicPr>
            <a:picLocks noChangeAspect="1"/>
          </p:cNvPicPr>
          <p:nvPr userDrawn="1"/>
        </p:nvPicPr>
        <p:blipFill>
          <a:blip r:embed="rId16">
            <a:extLst>
              <a:ext uri="{96DAC541-7B7A-43D3-8B79-37D633B846F1}">
                <asvg:svgBlip xmlns="" xmlns:asvg="http://schemas.microsoft.com/office/drawing/2016/SVG/main" r:embed="rId17"/>
              </a:ext>
            </a:extLst>
          </a:blip>
          <a:stretch>
            <a:fillRect/>
          </a:stretch>
        </p:blipFill>
        <p:spPr>
          <a:xfrm>
            <a:off x="10463294" y="6268732"/>
            <a:ext cx="890506" cy="339240"/>
          </a:xfrm>
          <a:prstGeom prst="rect">
            <a:avLst/>
          </a:prstGeom>
        </p:spPr>
      </p:pic>
      <p:pic>
        <p:nvPicPr>
          <p:cNvPr id="24" name="Kuva 23">
            <a:extLst>
              <a:ext uri="{FF2B5EF4-FFF2-40B4-BE49-F238E27FC236}">
                <a16:creationId xmlns:a16="http://schemas.microsoft.com/office/drawing/2014/main" id="{C4C93765-0386-864A-8AE1-B5B66943D973}"/>
              </a:ext>
            </a:extLst>
          </p:cNvPr>
          <p:cNvPicPr>
            <a:picLocks noChangeAspect="1"/>
          </p:cNvPicPr>
          <p:nvPr userDrawn="1"/>
        </p:nvPicPr>
        <p:blipFill rotWithShape="1">
          <a:blip r:embed="rId18">
            <a:extLst>
              <a:ext uri="{96DAC541-7B7A-43D3-8B79-37D633B846F1}">
                <asvg:svgBlip xmlns="" xmlns:asvg="http://schemas.microsoft.com/office/drawing/2016/SVG/main" r:embed="rId19"/>
              </a:ext>
            </a:extLst>
          </a:blip>
          <a:srcRect r="2714"/>
          <a:stretch/>
        </p:blipFill>
        <p:spPr>
          <a:xfrm>
            <a:off x="8986730" y="2269197"/>
            <a:ext cx="3205270" cy="3294693"/>
          </a:xfrm>
          <a:prstGeom prst="rect">
            <a:avLst/>
          </a:prstGeom>
        </p:spPr>
      </p:pic>
    </p:spTree>
    <p:extLst>
      <p:ext uri="{BB962C8B-B14F-4D97-AF65-F5344CB8AC3E}">
        <p14:creationId xmlns:p14="http://schemas.microsoft.com/office/powerpoint/2010/main" val="308025347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1" name="Title 1">
            <a:extLst>
              <a:ext uri="{FF2B5EF4-FFF2-40B4-BE49-F238E27FC236}">
                <a16:creationId xmlns:a16="http://schemas.microsoft.com/office/drawing/2014/main" id="{FD3A2109-DA11-3742-983D-F38B49A20182}"/>
              </a:ext>
            </a:extLst>
          </p:cNvPr>
          <p:cNvSpPr>
            <a:spLocks noGrp="1"/>
          </p:cNvSpPr>
          <p:nvPr>
            <p:ph type="title"/>
          </p:nvPr>
        </p:nvSpPr>
        <p:spPr>
          <a:xfrm>
            <a:off x="546654" y="365124"/>
            <a:ext cx="9679743" cy="1325563"/>
          </a:xfrm>
        </p:spPr>
        <p:txBody>
          <a:bodyPr/>
          <a:lstStyle>
            <a:lvl1pPr>
              <a:lnSpc>
                <a:spcPct val="100000"/>
              </a:lnSpc>
              <a:defRPr/>
            </a:lvl1pPr>
          </a:lstStyle>
          <a:p>
            <a:r>
              <a:rPr lang="fi-FI" smtClean="0"/>
              <a:t>Muokkaa perustyyl. napsautt.</a:t>
            </a:r>
            <a:endParaRPr lang="fi-FI" dirty="0"/>
          </a:p>
        </p:txBody>
      </p:sp>
      <p:sp>
        <p:nvSpPr>
          <p:cNvPr id="9" name="Text Placeholder 2">
            <a:extLst>
              <a:ext uri="{FF2B5EF4-FFF2-40B4-BE49-F238E27FC236}">
                <a16:creationId xmlns:a16="http://schemas.microsoft.com/office/drawing/2014/main" id="{67B765B0-6361-C04D-ADC5-B6CEF6BA18AC}"/>
              </a:ext>
            </a:extLst>
          </p:cNvPr>
          <p:cNvSpPr>
            <a:spLocks noGrp="1"/>
          </p:cNvSpPr>
          <p:nvPr>
            <p:ph idx="1"/>
          </p:nvPr>
        </p:nvSpPr>
        <p:spPr>
          <a:xfrm>
            <a:off x="546654" y="1825625"/>
            <a:ext cx="10807148" cy="4320000"/>
          </a:xfrm>
          <a:prstGeom prst="rect">
            <a:avLst/>
          </a:prstGeom>
        </p:spPr>
        <p:txBody>
          <a:bodyPr vert="horz" lIns="91440" tIns="45720" rIns="91440" bIns="45720" rtlCol="0">
            <a:normAutofit/>
          </a:bodyPr>
          <a:lstStyle>
            <a:lvl1pPr>
              <a:spcBef>
                <a:spcPts val="600"/>
              </a:spcBef>
              <a:spcAft>
                <a:spcPts val="0"/>
              </a:spcAft>
              <a:defRPr/>
            </a:lvl1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1626750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1C2C8F-7301-4C65-BA19-0E91D2AF66F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0D19BED-073E-4343-9480-B30FB55FA90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37470D4-C726-4794-8C13-A287FE7B8259}"/>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5" name="Alatunnisteen paikkamerkki 4">
            <a:extLst>
              <a:ext uri="{FF2B5EF4-FFF2-40B4-BE49-F238E27FC236}">
                <a16:creationId xmlns:a16="http://schemas.microsoft.com/office/drawing/2014/main" id="{2F150992-9E99-4417-BD76-78EE9473E2A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B7B113-D40E-4F0B-A9BC-7948E3F04731}"/>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720318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38B322-6245-41F2-86D0-803EBCD1416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F8BD32B-38D7-4DC2-BF8F-C3C1897085A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6CA2B60-588E-4EA8-94EA-2A28291B5EA4}"/>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5" name="Alatunnisteen paikkamerkki 4">
            <a:extLst>
              <a:ext uri="{FF2B5EF4-FFF2-40B4-BE49-F238E27FC236}">
                <a16:creationId xmlns:a16="http://schemas.microsoft.com/office/drawing/2014/main" id="{15570B00-5D54-4263-91A5-D663C240450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9358722-8CAD-416F-8EF1-2C47EC38D586}"/>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184974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765728-F261-44AB-881E-3F54A6AB80F4}"/>
              </a:ext>
            </a:extLst>
          </p:cNvPr>
          <p:cNvSpPr>
            <a:spLocks noGrp="1"/>
          </p:cNvSpPr>
          <p:nvPr>
            <p:ph type="title"/>
          </p:nvPr>
        </p:nvSpPr>
        <p:spPr>
          <a:xfrm>
            <a:off x="831851" y="1709740"/>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CC2876E-91C0-4DCB-9480-178889435E4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16E5402-47C1-4347-8C24-4B2F22170AB9}"/>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5" name="Alatunnisteen paikkamerkki 4">
            <a:extLst>
              <a:ext uri="{FF2B5EF4-FFF2-40B4-BE49-F238E27FC236}">
                <a16:creationId xmlns:a16="http://schemas.microsoft.com/office/drawing/2014/main" id="{59877EC3-1CB3-43B7-9DA2-587E608B76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7201042-EDCE-44C6-B6F9-4D57F3E05CDC}"/>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448015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9B015E-BD6B-4C55-B3A7-0CCB8A99836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CE9F1BC-206D-4C75-8EE0-30AEE30A607E}"/>
              </a:ext>
            </a:extLst>
          </p:cNvPr>
          <p:cNvSpPr>
            <a:spLocks noGrp="1"/>
          </p:cNvSpPr>
          <p:nvPr>
            <p:ph sz="half" idx="1"/>
          </p:nvPr>
        </p:nvSpPr>
        <p:spPr>
          <a:xfrm>
            <a:off x="838200" y="1825625"/>
            <a:ext cx="5181600" cy="435133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F659AB7-B113-45CE-8B1E-91D23D1C394C}"/>
              </a:ext>
            </a:extLst>
          </p:cNvPr>
          <p:cNvSpPr>
            <a:spLocks noGrp="1"/>
          </p:cNvSpPr>
          <p:nvPr>
            <p:ph sz="half" idx="2"/>
          </p:nvPr>
        </p:nvSpPr>
        <p:spPr>
          <a:xfrm>
            <a:off x="6172200" y="1825625"/>
            <a:ext cx="5181600" cy="435133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55631AD-87A1-4330-8119-605A4F857743}"/>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6" name="Alatunnisteen paikkamerkki 5">
            <a:extLst>
              <a:ext uri="{FF2B5EF4-FFF2-40B4-BE49-F238E27FC236}">
                <a16:creationId xmlns:a16="http://schemas.microsoft.com/office/drawing/2014/main" id="{4FCE1AEE-2335-4D88-8159-B1CD2E0683E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D459243-C25B-4589-9446-210210FEB4AB}"/>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2940855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BC283-032F-4707-967C-05ACCFE2E65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F1BF3AF-D201-40BC-BE6E-75FBA171778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7AFD94A-5B4E-42AE-B330-324864FA64BA}"/>
              </a:ext>
            </a:extLst>
          </p:cNvPr>
          <p:cNvSpPr>
            <a:spLocks noGrp="1"/>
          </p:cNvSpPr>
          <p:nvPr>
            <p:ph sz="half" idx="2"/>
          </p:nvPr>
        </p:nvSpPr>
        <p:spPr>
          <a:xfrm>
            <a:off x="839789"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F6D78BB-3EDF-4751-8183-7F6B77E0281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739D6F7-703C-4418-A80C-0AE7E80F6BB0}"/>
              </a:ext>
            </a:extLst>
          </p:cNvPr>
          <p:cNvSpPr>
            <a:spLocks noGrp="1"/>
          </p:cNvSpPr>
          <p:nvPr>
            <p:ph sz="quarter" idx="4"/>
          </p:nvPr>
        </p:nvSpPr>
        <p:spPr>
          <a:xfrm>
            <a:off x="6172201"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D926B52-7680-4AC8-889F-B625E0F969CF}"/>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8" name="Alatunnisteen paikkamerkki 7">
            <a:extLst>
              <a:ext uri="{FF2B5EF4-FFF2-40B4-BE49-F238E27FC236}">
                <a16:creationId xmlns:a16="http://schemas.microsoft.com/office/drawing/2014/main" id="{57DA8054-2796-4BA9-B247-7052E497607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C3800FB-8AFD-4D98-A5D5-CC2DA5B70001}"/>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2044391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3C2CD7-5502-4BC7-87E9-8398DEFEC7F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0C64708-D48F-46B0-9BFF-BCD202B257D3}"/>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4" name="Alatunnisteen paikkamerkki 3">
            <a:extLst>
              <a:ext uri="{FF2B5EF4-FFF2-40B4-BE49-F238E27FC236}">
                <a16:creationId xmlns:a16="http://schemas.microsoft.com/office/drawing/2014/main" id="{15BA286C-ACF1-4CF3-9BD6-BCB9FC514FE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95E05CC-EEA0-472D-BCAE-381EDD3B1D5F}"/>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4219136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0B0750E-F145-4C29-9602-41DD32CA3916}"/>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3" name="Alatunnisteen paikkamerkki 2">
            <a:extLst>
              <a:ext uri="{FF2B5EF4-FFF2-40B4-BE49-F238E27FC236}">
                <a16:creationId xmlns:a16="http://schemas.microsoft.com/office/drawing/2014/main" id="{784568D5-637E-4E7F-89E9-53241C29EBB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5A22642-5AD9-4E85-A512-CFD0A381F633}"/>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95579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 otsikko sininen">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sp>
        <p:nvSpPr>
          <p:cNvPr id="4" name="Alatunnisteen paikkamerkki 2">
            <a:extLst>
              <a:ext uri="{FF2B5EF4-FFF2-40B4-BE49-F238E27FC236}">
                <a16:creationId xmlns:a16="http://schemas.microsoft.com/office/drawing/2014/main" id="{70B581A1-4E6F-044B-BDD3-EF881978BF3F}"/>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pic>
        <p:nvPicPr>
          <p:cNvPr id="6" name="Kuva 5">
            <a:extLst>
              <a:ext uri="{FF2B5EF4-FFF2-40B4-BE49-F238E27FC236}">
                <a16:creationId xmlns:a16="http://schemas.microsoft.com/office/drawing/2014/main" id="{C2C844AB-B1C1-0049-A983-EFFB78A64FA1}"/>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838201" y="968079"/>
            <a:ext cx="2743200" cy="1258644"/>
          </a:xfrm>
          <a:prstGeom prst="rect">
            <a:avLst/>
          </a:prstGeom>
        </p:spPr>
      </p:pic>
      <p:sp>
        <p:nvSpPr>
          <p:cNvPr id="8" name="Otsikko 1">
            <a:extLst>
              <a:ext uri="{FF2B5EF4-FFF2-40B4-BE49-F238E27FC236}">
                <a16:creationId xmlns:a16="http://schemas.microsoft.com/office/drawing/2014/main" id="{F3F567F2-DFA0-7342-A517-B30E0F86B61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Muokkaa napsauttamalla</a:t>
            </a:r>
          </a:p>
        </p:txBody>
      </p:sp>
      <p:sp>
        <p:nvSpPr>
          <p:cNvPr id="9" name="Alaotsikko 2">
            <a:extLst>
              <a:ext uri="{FF2B5EF4-FFF2-40B4-BE49-F238E27FC236}">
                <a16:creationId xmlns:a16="http://schemas.microsoft.com/office/drawing/2014/main" id="{E708DA77-106A-1545-B652-F00D52186DB5}"/>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25183820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B724A5-C4BF-4ABF-B1C6-C5E6AADF255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7B50F77-63A8-436D-B8B7-2BEDBC1F0AD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402DEF1-0125-41AB-96C1-17924EEEA9A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78CF45F-1DA6-4706-9CCC-1CA157D834F7}"/>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6" name="Alatunnisteen paikkamerkki 5">
            <a:extLst>
              <a:ext uri="{FF2B5EF4-FFF2-40B4-BE49-F238E27FC236}">
                <a16:creationId xmlns:a16="http://schemas.microsoft.com/office/drawing/2014/main" id="{606A9034-3123-4987-859C-366170C5A94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1209284-DF4E-42C8-93FB-09C66925099A}"/>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1681453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FBAB35-D159-4578-87EC-13B279EECE0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B5D1328-37EC-4C5A-BA94-CDB4B138003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i-FI"/>
          </a:p>
        </p:txBody>
      </p:sp>
      <p:sp>
        <p:nvSpPr>
          <p:cNvPr id="4" name="Tekstin paikkamerkki 3">
            <a:extLst>
              <a:ext uri="{FF2B5EF4-FFF2-40B4-BE49-F238E27FC236}">
                <a16:creationId xmlns:a16="http://schemas.microsoft.com/office/drawing/2014/main" id="{6654EEE5-3918-424A-84B2-B52177818F4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B8EDE05-BF78-438D-8ED4-27D328B41966}"/>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6" name="Alatunnisteen paikkamerkki 5">
            <a:extLst>
              <a:ext uri="{FF2B5EF4-FFF2-40B4-BE49-F238E27FC236}">
                <a16:creationId xmlns:a16="http://schemas.microsoft.com/office/drawing/2014/main" id="{EA3D0289-559C-41D8-8EEC-D88F46CFCA4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A417408-E1D1-4857-B4F2-CF1B8A659BD6}"/>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449583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C51CE0-1D2D-4605-A3AF-3D3F993744C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7D1ECBF-DE58-4E8A-9DA1-2CEE97129C6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BBF929B-A26A-4BE7-9266-01784A212C25}"/>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5" name="Alatunnisteen paikkamerkki 4">
            <a:extLst>
              <a:ext uri="{FF2B5EF4-FFF2-40B4-BE49-F238E27FC236}">
                <a16:creationId xmlns:a16="http://schemas.microsoft.com/office/drawing/2014/main" id="{766B605D-6D6B-417C-8EAD-8D2118373C6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7EF8A0-6000-47C4-92A3-3F9FF5743544}"/>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3005548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C9A0D44-DE9A-4F4F-BF7A-E76B55537E70}"/>
              </a:ext>
            </a:extLst>
          </p:cNvPr>
          <p:cNvSpPr>
            <a:spLocks noGrp="1"/>
          </p:cNvSpPr>
          <p:nvPr>
            <p:ph type="title" orient="vert"/>
          </p:nvPr>
        </p:nvSpPr>
        <p:spPr>
          <a:xfrm>
            <a:off x="8724901" y="365126"/>
            <a:ext cx="2628900" cy="5811839"/>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26A3E6E-8185-40A8-AD5F-9E31DD271628}"/>
              </a:ext>
            </a:extLst>
          </p:cNvPr>
          <p:cNvSpPr>
            <a:spLocks noGrp="1"/>
          </p:cNvSpPr>
          <p:nvPr>
            <p:ph type="body" orient="vert" idx="1"/>
          </p:nvPr>
        </p:nvSpPr>
        <p:spPr>
          <a:xfrm>
            <a:off x="838201" y="365126"/>
            <a:ext cx="7734300" cy="581183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4A2D5E5-655C-4F04-BF48-0938ED584121}"/>
              </a:ext>
            </a:extLst>
          </p:cNvPr>
          <p:cNvSpPr>
            <a:spLocks noGrp="1"/>
          </p:cNvSpPr>
          <p:nvPr>
            <p:ph type="dt" sz="half" idx="10"/>
          </p:nvPr>
        </p:nvSpPr>
        <p:spPr/>
        <p:txBody>
          <a:bodyPr/>
          <a:lstStyle/>
          <a:p>
            <a:fld id="{C2175F09-6C16-4BE3-BB3E-C6DB0F0A7B02}" type="datetimeFigureOut">
              <a:rPr lang="fi-FI" smtClean="0"/>
              <a:t>22.11.2022</a:t>
            </a:fld>
            <a:endParaRPr lang="fi-FI"/>
          </a:p>
        </p:txBody>
      </p:sp>
      <p:sp>
        <p:nvSpPr>
          <p:cNvPr id="5" name="Alatunnisteen paikkamerkki 4">
            <a:extLst>
              <a:ext uri="{FF2B5EF4-FFF2-40B4-BE49-F238E27FC236}">
                <a16:creationId xmlns:a16="http://schemas.microsoft.com/office/drawing/2014/main" id="{40838A72-38A3-4E2E-89B6-62B85BE8C67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F8EFB2B-C1EC-4C86-A76B-F09C4417EA31}"/>
              </a:ext>
            </a:extLst>
          </p:cNvPr>
          <p:cNvSpPr>
            <a:spLocks noGrp="1"/>
          </p:cNvSpPr>
          <p:nvPr>
            <p:ph type="sldNum" sz="quarter" idx="12"/>
          </p:nvPr>
        </p:nvSpPr>
        <p:spPr/>
        <p:txBody>
          <a:bodyPr/>
          <a:lstStyle/>
          <a:p>
            <a:fld id="{4E3DBDDB-018E-4224-AE23-0DBAC6C620A4}" type="slidenum">
              <a:rPr lang="fi-FI" smtClean="0"/>
              <a:t>‹#›</a:t>
            </a:fld>
            <a:endParaRPr lang="fi-FI"/>
          </a:p>
        </p:txBody>
      </p:sp>
    </p:spTree>
    <p:extLst>
      <p:ext uri="{BB962C8B-B14F-4D97-AF65-F5344CB8AC3E}">
        <p14:creationId xmlns:p14="http://schemas.microsoft.com/office/powerpoint/2010/main" val="1537275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Pääotsikko VN-teema">
    <p:spTree>
      <p:nvGrpSpPr>
        <p:cNvPr id="1" name=""/>
        <p:cNvGrpSpPr/>
        <p:nvPr/>
      </p:nvGrpSpPr>
      <p:grpSpPr>
        <a:xfrm>
          <a:off x="0" y="0"/>
          <a:ext cx="0" cy="0"/>
          <a:chOff x="0" y="0"/>
          <a:chExt cx="0" cy="0"/>
        </a:xfrm>
      </p:grpSpPr>
      <p:grpSp>
        <p:nvGrpSpPr>
          <p:cNvPr id="58" name="Group 60" descr="Taustakuva"/>
          <p:cNvGrpSpPr>
            <a:grpSpLocks noChangeAspect="1"/>
          </p:cNvGrpSpPr>
          <p:nvPr userDrawn="1"/>
        </p:nvGrpSpPr>
        <p:grpSpPr bwMode="auto">
          <a:xfrm>
            <a:off x="4235" y="0"/>
            <a:ext cx="12187767" cy="6858000"/>
            <a:chOff x="1" y="0"/>
            <a:chExt cx="5758" cy="3240"/>
          </a:xfrm>
        </p:grpSpPr>
        <p:sp>
          <p:nvSpPr>
            <p:cNvPr id="59" name="AutoShape 59"/>
            <p:cNvSpPr>
              <a:spLocks noChangeAspect="1" noChangeArrowheads="1" noTextEdit="1"/>
            </p:cNvSpPr>
            <p:nvPr userDrawn="1"/>
          </p:nvSpPr>
          <p:spPr bwMode="auto">
            <a:xfrm>
              <a:off x="1" y="0"/>
              <a:ext cx="575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0" name="Freeform 61"/>
            <p:cNvSpPr>
              <a:spLocks/>
            </p:cNvSpPr>
            <p:nvPr userDrawn="1"/>
          </p:nvSpPr>
          <p:spPr bwMode="auto">
            <a:xfrm>
              <a:off x="1" y="0"/>
              <a:ext cx="4850" cy="3240"/>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1" name="Freeform 62"/>
            <p:cNvSpPr>
              <a:spLocks/>
            </p:cNvSpPr>
            <p:nvPr userDrawn="1"/>
          </p:nvSpPr>
          <p:spPr bwMode="auto">
            <a:xfrm>
              <a:off x="3947" y="0"/>
              <a:ext cx="1450" cy="1361"/>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2" name="Freeform 63"/>
            <p:cNvSpPr>
              <a:spLocks/>
            </p:cNvSpPr>
            <p:nvPr userDrawn="1"/>
          </p:nvSpPr>
          <p:spPr bwMode="auto">
            <a:xfrm>
              <a:off x="4851" y="738"/>
              <a:ext cx="908" cy="1044"/>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3" name="Freeform 64"/>
            <p:cNvSpPr>
              <a:spLocks/>
            </p:cNvSpPr>
            <p:nvPr userDrawn="1"/>
          </p:nvSpPr>
          <p:spPr bwMode="auto">
            <a:xfrm>
              <a:off x="3637" y="1361"/>
              <a:ext cx="2122" cy="1879"/>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4" name="Freeform 65"/>
            <p:cNvSpPr>
              <a:spLocks/>
            </p:cNvSpPr>
            <p:nvPr userDrawn="1"/>
          </p:nvSpPr>
          <p:spPr bwMode="auto">
            <a:xfrm>
              <a:off x="4851" y="0"/>
              <a:ext cx="908" cy="1361"/>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2" name="Freeform 66"/>
            <p:cNvSpPr>
              <a:spLocks/>
            </p:cNvSpPr>
            <p:nvPr userDrawn="1"/>
          </p:nvSpPr>
          <p:spPr bwMode="auto">
            <a:xfrm>
              <a:off x="3528" y="0"/>
              <a:ext cx="1323" cy="1361"/>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3" name="Freeform 67"/>
            <p:cNvSpPr>
              <a:spLocks/>
            </p:cNvSpPr>
            <p:nvPr userDrawn="1"/>
          </p:nvSpPr>
          <p:spPr bwMode="auto">
            <a:xfrm>
              <a:off x="4851" y="1361"/>
              <a:ext cx="908" cy="537"/>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4" name="Freeform 68"/>
            <p:cNvSpPr>
              <a:spLocks/>
            </p:cNvSpPr>
            <p:nvPr userDrawn="1"/>
          </p:nvSpPr>
          <p:spPr bwMode="auto">
            <a:xfrm>
              <a:off x="3215" y="1361"/>
              <a:ext cx="1636" cy="1879"/>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p:nvPr>
        </p:nvSpPr>
        <p:spPr>
          <a:xfrm>
            <a:off x="911424" y="1796820"/>
            <a:ext cx="7776864" cy="2794037"/>
          </a:xfrm>
        </p:spPr>
        <p:txBody>
          <a:bodyPr anchor="b" anchorCtr="0">
            <a:noAutofit/>
          </a:bodyPr>
          <a:lstStyle>
            <a:lvl1pPr algn="l">
              <a:defRPr sz="5333">
                <a:solidFill>
                  <a:srgbClr val="FFFFFF"/>
                </a:solidFill>
              </a:defRPr>
            </a:lvl1pPr>
          </a:lstStyle>
          <a:p>
            <a:r>
              <a:rPr lang="fi-FI" dirty="0"/>
              <a:t>Muokkaa </a:t>
            </a:r>
            <a:r>
              <a:rPr lang="fi-FI" dirty="0" err="1"/>
              <a:t>perustyyl</a:t>
            </a:r>
            <a:r>
              <a:rPr lang="fi-FI" dirty="0"/>
              <a:t>. </a:t>
            </a:r>
            <a:r>
              <a:rPr lang="fi-FI" dirty="0" err="1"/>
              <a:t>napsautt</a:t>
            </a:r>
            <a:r>
              <a:rPr lang="fi-FI" dirty="0"/>
              <a:t>.</a:t>
            </a:r>
          </a:p>
        </p:txBody>
      </p:sp>
      <p:sp>
        <p:nvSpPr>
          <p:cNvPr id="8" name="Alaotsikko 2"/>
          <p:cNvSpPr>
            <a:spLocks noGrp="1"/>
          </p:cNvSpPr>
          <p:nvPr userDrawn="1">
            <p:ph type="subTitle" idx="1"/>
          </p:nvPr>
        </p:nvSpPr>
        <p:spPr>
          <a:xfrm>
            <a:off x="911424" y="5419438"/>
            <a:ext cx="7776864" cy="889884"/>
          </a:xfrm>
        </p:spPr>
        <p:txBody>
          <a:bodyPr>
            <a:normAutofit/>
          </a:bodyPr>
          <a:lstStyle>
            <a:lvl1pPr marL="0" indent="0" algn="l">
              <a:spcBef>
                <a:spcPts val="0"/>
              </a:spcBef>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napsautt.</a:t>
            </a:r>
            <a:endParaRPr lang="fi-FI" dirty="0"/>
          </a:p>
        </p:txBody>
      </p:sp>
      <p:pic>
        <p:nvPicPr>
          <p:cNvPr id="3" name="Picture 2" descr="työkykyohjelman logo">
            <a:extLst>
              <a:ext uri="{FF2B5EF4-FFF2-40B4-BE49-F238E27FC236}">
                <a16:creationId xmlns:a16="http://schemas.microsoft.com/office/drawing/2014/main" id="{6A75AB53-7407-FB4F-88DB-E4EB86078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2"/>
            <a:ext cx="3217068" cy="642352"/>
          </a:xfrm>
          <a:prstGeom prst="rect">
            <a:avLst/>
          </a:prstGeom>
        </p:spPr>
      </p:pic>
    </p:spTree>
    <p:extLst>
      <p:ext uri="{BB962C8B-B14F-4D97-AF65-F5344CB8AC3E}">
        <p14:creationId xmlns:p14="http://schemas.microsoft.com/office/powerpoint/2010/main" val="34977047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Pääotsikko Teema">
    <p:spTree>
      <p:nvGrpSpPr>
        <p:cNvPr id="1" name=""/>
        <p:cNvGrpSpPr/>
        <p:nvPr/>
      </p:nvGrpSpPr>
      <p:grpSpPr>
        <a:xfrm>
          <a:off x="0" y="0"/>
          <a:ext cx="0" cy="0"/>
          <a:chOff x="0" y="0"/>
          <a:chExt cx="0" cy="0"/>
        </a:xfrm>
      </p:grpSpPr>
      <p:grpSp>
        <p:nvGrpSpPr>
          <p:cNvPr id="2" name="Group 1" descr="taustakuva"/>
          <p:cNvGrpSpPr/>
          <p:nvPr userDrawn="1"/>
        </p:nvGrpSpPr>
        <p:grpSpPr>
          <a:xfrm>
            <a:off x="6805084" y="2"/>
            <a:ext cx="5384800" cy="6858001"/>
            <a:chOff x="5103813" y="0"/>
            <a:chExt cx="4038600" cy="5143501"/>
          </a:xfrm>
        </p:grpSpPr>
        <p:sp>
          <p:nvSpPr>
            <p:cNvPr id="67" name="Freeform 62"/>
            <p:cNvSpPr>
              <a:spLocks/>
            </p:cNvSpPr>
            <p:nvPr userDrawn="1"/>
          </p:nvSpPr>
          <p:spPr bwMode="auto">
            <a:xfrm>
              <a:off x="6265863" y="0"/>
              <a:ext cx="2301875" cy="2160588"/>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a:off x="7700963" y="1171575"/>
              <a:ext cx="1441450" cy="1657350"/>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a:off x="5773738" y="2160588"/>
              <a:ext cx="3368675"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a:off x="7700963" y="0"/>
              <a:ext cx="1441450" cy="2160588"/>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a:off x="5600701" y="0"/>
              <a:ext cx="2100263" cy="2160588"/>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FFB85E"/>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a:off x="7700963" y="2160588"/>
              <a:ext cx="1441450"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a:off x="5103813" y="2160588"/>
              <a:ext cx="2597150"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p:nvPr>
        </p:nvSpPr>
        <p:spPr>
          <a:xfrm>
            <a:off x="911424" y="1796820"/>
            <a:ext cx="7776864" cy="2794037"/>
          </a:xfrm>
        </p:spPr>
        <p:txBody>
          <a:bodyPr anchor="b" anchorCtr="0">
            <a:noAutofit/>
          </a:bodyPr>
          <a:lstStyle>
            <a:lvl1pPr algn="l">
              <a:defRPr sz="5333">
                <a:solidFill>
                  <a:schemeClr val="tx1">
                    <a:lumMod val="85000"/>
                    <a:lumOff val="15000"/>
                  </a:schemeClr>
                </a:solidFill>
              </a:defRPr>
            </a:lvl1pPr>
          </a:lstStyle>
          <a:p>
            <a:r>
              <a:rPr lang="fi-FI"/>
              <a:t>Muokkaa perustyyl. napsautt.</a:t>
            </a:r>
            <a:endParaRPr lang="fi-FI" dirty="0"/>
          </a:p>
        </p:txBody>
      </p:sp>
      <p:sp>
        <p:nvSpPr>
          <p:cNvPr id="8" name="Alaotsikko 2"/>
          <p:cNvSpPr>
            <a:spLocks noGrp="1"/>
          </p:cNvSpPr>
          <p:nvPr userDrawn="1">
            <p:ph type="subTitle" idx="1"/>
          </p:nvPr>
        </p:nvSpPr>
        <p:spPr>
          <a:xfrm>
            <a:off x="911424" y="5419438"/>
            <a:ext cx="7776864" cy="889884"/>
          </a:xfrm>
        </p:spPr>
        <p:txBody>
          <a:bodyPr>
            <a:normAutofit/>
          </a:bodyPr>
          <a:lstStyle>
            <a:lvl1pPr marL="0" indent="0" algn="l">
              <a:spcBef>
                <a:spcPts val="0"/>
              </a:spcBef>
              <a:buNone/>
              <a:defRPr sz="2400">
                <a:solidFill>
                  <a:schemeClr val="tx1">
                    <a:lumMod val="85000"/>
                    <a:lumOff val="1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napsautt.</a:t>
            </a:r>
            <a:endParaRPr lang="fi-FI" dirty="0"/>
          </a:p>
        </p:txBody>
      </p:sp>
      <p:pic>
        <p:nvPicPr>
          <p:cNvPr id="14" name="Picture 13" descr="työkykyohjelman logo">
            <a:extLst>
              <a:ext uri="{FF2B5EF4-FFF2-40B4-BE49-F238E27FC236}">
                <a16:creationId xmlns:a16="http://schemas.microsoft.com/office/drawing/2014/main" id="{178ED2CD-2483-5F40-8C43-0CE3EDDC76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2"/>
            <a:ext cx="3217068" cy="642352"/>
          </a:xfrm>
          <a:prstGeom prst="rect">
            <a:avLst/>
          </a:prstGeom>
        </p:spPr>
      </p:pic>
    </p:spTree>
    <p:extLst>
      <p:ext uri="{BB962C8B-B14F-4D97-AF65-F5344CB8AC3E}">
        <p14:creationId xmlns:p14="http://schemas.microsoft.com/office/powerpoint/2010/main" val="1694687685"/>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Pääotsikko VN">
    <p:spTree>
      <p:nvGrpSpPr>
        <p:cNvPr id="1" name=""/>
        <p:cNvGrpSpPr/>
        <p:nvPr/>
      </p:nvGrpSpPr>
      <p:grpSpPr>
        <a:xfrm>
          <a:off x="0" y="0"/>
          <a:ext cx="0" cy="0"/>
          <a:chOff x="0" y="0"/>
          <a:chExt cx="0" cy="0"/>
        </a:xfrm>
      </p:grpSpPr>
      <p:pic>
        <p:nvPicPr>
          <p:cNvPr id="60" name="Picture 59" descr="taustakuv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4" y="0"/>
            <a:ext cx="12186195" cy="6858000"/>
          </a:xfrm>
          <a:prstGeom prst="rect">
            <a:avLst/>
          </a:prstGeom>
        </p:spPr>
      </p:pic>
      <p:sp>
        <p:nvSpPr>
          <p:cNvPr id="10" name="Otsikko 1"/>
          <p:cNvSpPr>
            <a:spLocks noGrp="1"/>
          </p:cNvSpPr>
          <p:nvPr userDrawn="1">
            <p:ph type="ctrTitle"/>
          </p:nvPr>
        </p:nvSpPr>
        <p:spPr>
          <a:xfrm>
            <a:off x="911424" y="2459167"/>
            <a:ext cx="7776864" cy="2794037"/>
          </a:xfrm>
        </p:spPr>
        <p:txBody>
          <a:bodyPr anchor="b" anchorCtr="0">
            <a:noAutofit/>
          </a:bodyPr>
          <a:lstStyle>
            <a:lvl1pPr algn="l">
              <a:defRPr sz="5333">
                <a:solidFill>
                  <a:srgbClr val="FFFFFF"/>
                </a:solidFill>
              </a:defRPr>
            </a:lvl1pPr>
          </a:lstStyle>
          <a:p>
            <a:r>
              <a:rPr lang="fi-FI"/>
              <a:t>Muokkaa perustyyl. napsautt.</a:t>
            </a:r>
            <a:endParaRPr lang="fi-FI" dirty="0"/>
          </a:p>
        </p:txBody>
      </p:sp>
      <p:sp>
        <p:nvSpPr>
          <p:cNvPr id="11" name="Alaotsikko 2"/>
          <p:cNvSpPr>
            <a:spLocks noGrp="1"/>
          </p:cNvSpPr>
          <p:nvPr userDrawn="1">
            <p:ph type="subTitle" idx="1"/>
          </p:nvPr>
        </p:nvSpPr>
        <p:spPr>
          <a:xfrm>
            <a:off x="911424" y="5419438"/>
            <a:ext cx="7776864" cy="889884"/>
          </a:xfrm>
        </p:spPr>
        <p:txBody>
          <a:bodyPr>
            <a:normAutofit/>
          </a:bodyPr>
          <a:lstStyle>
            <a:lvl1pPr marL="0" indent="0" algn="l">
              <a:spcBef>
                <a:spcPts val="0"/>
              </a:spcBef>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napsautt.</a:t>
            </a:r>
            <a:endParaRPr lang="fi-FI" dirty="0"/>
          </a:p>
        </p:txBody>
      </p:sp>
      <p:pic>
        <p:nvPicPr>
          <p:cNvPr id="52" name="Picture 51">
            <a:extLst>
              <a:ext uri="{FF2B5EF4-FFF2-40B4-BE49-F238E27FC236}">
                <a16:creationId xmlns:a16="http://schemas.microsoft.com/office/drawing/2014/main" id="{F07F2CD9-BDD8-2848-B9FD-12A39B160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2331" y="6067844"/>
            <a:ext cx="2929036" cy="584840"/>
          </a:xfrm>
          <a:prstGeom prst="rect">
            <a:avLst/>
          </a:prstGeom>
        </p:spPr>
      </p:pic>
    </p:spTree>
    <p:extLst>
      <p:ext uri="{BB962C8B-B14F-4D97-AF65-F5344CB8AC3E}">
        <p14:creationId xmlns:p14="http://schemas.microsoft.com/office/powerpoint/2010/main" val="2987651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3377635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2853005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tsikko ja sisältö VN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79124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nsi nainen ja lap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C4CAA-3762-0741-BEDF-669A8DD6C2E3}"/>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517677" y="4415481"/>
            <a:ext cx="483612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pic>
        <p:nvPicPr>
          <p:cNvPr id="4" name="Kuva 3" descr="Kuva, joka sisältää kohteen teksti&#10;&#10;Kuvaus luotu automaattisesti">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Tree>
    <p:extLst>
      <p:ext uri="{BB962C8B-B14F-4D97-AF65-F5344CB8AC3E}">
        <p14:creationId xmlns:p14="http://schemas.microsoft.com/office/powerpoint/2010/main" val="4039183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3505884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10140953" y="2"/>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1" name="Picture 10" descr="työkykyohjelman logo">
            <a:extLst>
              <a:ext uri="{FF2B5EF4-FFF2-40B4-BE49-F238E27FC236}">
                <a16:creationId xmlns:a16="http://schemas.microsoft.com/office/drawing/2014/main" id="{80809B85-DEF6-2A45-9E8D-29AF28A4B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35129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10140953" y="2"/>
            <a:ext cx="2051049" cy="6117167"/>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Freeform 6" descr="kaarielementti"/>
          <p:cNvSpPr>
            <a:spLocks/>
          </p:cNvSpPr>
          <p:nvPr userDrawn="1"/>
        </p:nvSpPr>
        <p:spPr bwMode="auto">
          <a:xfrm>
            <a:off x="10634133" y="2"/>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319487"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049" y="313788"/>
            <a:ext cx="10319487" cy="1299027"/>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935801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Otsikko ja sisältö Teema alakulma">
    <p:spTree>
      <p:nvGrpSpPr>
        <p:cNvPr id="1" name=""/>
        <p:cNvGrpSpPr/>
        <p:nvPr/>
      </p:nvGrpSpPr>
      <p:grpSpPr>
        <a:xfrm>
          <a:off x="0" y="0"/>
          <a:ext cx="0" cy="0"/>
          <a:chOff x="0" y="0"/>
          <a:chExt cx="0" cy="0"/>
        </a:xfrm>
      </p:grpSpPr>
      <p:sp>
        <p:nvSpPr>
          <p:cNvPr id="9" name="Freeform 6" descr="kaarielementti"/>
          <p:cNvSpPr>
            <a:spLocks/>
          </p:cNvSpPr>
          <p:nvPr userDrawn="1"/>
        </p:nvSpPr>
        <p:spPr bwMode="auto">
          <a:xfrm rot="5400000">
            <a:off x="10534649" y="5200653"/>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991561" cy="4524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577049" y="313788"/>
            <a:ext cx="10991561"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3405856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Otsikko ja sisältö Teema alakulma">
    <p:spTree>
      <p:nvGrpSpPr>
        <p:cNvPr id="1" name=""/>
        <p:cNvGrpSpPr/>
        <p:nvPr/>
      </p:nvGrpSpPr>
      <p:grpSpPr>
        <a:xfrm>
          <a:off x="0" y="0"/>
          <a:ext cx="0" cy="0"/>
          <a:chOff x="0" y="0"/>
          <a:chExt cx="0" cy="0"/>
        </a:xfrm>
      </p:grpSpPr>
      <p:sp>
        <p:nvSpPr>
          <p:cNvPr id="9" name="Freeform 6"/>
          <p:cNvSpPr>
            <a:spLocks/>
          </p:cNvSpPr>
          <p:nvPr userDrawn="1"/>
        </p:nvSpPr>
        <p:spPr bwMode="auto">
          <a:xfrm rot="5400000">
            <a:off x="10534649" y="5200653"/>
            <a:ext cx="1557867"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049" y="1881332"/>
            <a:ext cx="10991561" cy="4524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577049" y="313788"/>
            <a:ext cx="10991561" cy="1299027"/>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6429" y="6309322"/>
            <a:ext cx="2056079" cy="410537"/>
          </a:xfrm>
          <a:prstGeom prst="rect">
            <a:avLst/>
          </a:prstGeom>
        </p:spPr>
      </p:pic>
    </p:spTree>
    <p:extLst>
      <p:ext uri="{BB962C8B-B14F-4D97-AF65-F5344CB8AC3E}">
        <p14:creationId xmlns:p14="http://schemas.microsoft.com/office/powerpoint/2010/main" val="1597450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4221" y="-29072"/>
            <a:ext cx="6110223" cy="688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8" name="Rectangle 57" descr="kaarielementti"/>
          <p:cNvSpPr/>
          <p:nvPr userDrawn="1"/>
        </p:nvSpPr>
        <p:spPr>
          <a:xfrm rot="10800000" flipV="1">
            <a:off x="5903977" y="-29072"/>
            <a:ext cx="6285907" cy="6887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54" name="Freeform 7" descr="kaarielementti"/>
          <p:cNvSpPr>
            <a:spLocks/>
          </p:cNvSpPr>
          <p:nvPr userDrawn="1"/>
        </p:nvSpPr>
        <p:spPr bwMode="auto">
          <a:xfrm rot="10800000" flipV="1">
            <a:off x="4523860" y="-29071"/>
            <a:ext cx="5706533" cy="6887069"/>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10" name="Otsikko 1"/>
          <p:cNvSpPr>
            <a:spLocks noGrp="1"/>
          </p:cNvSpPr>
          <p:nvPr userDrawn="1">
            <p:ph type="ctrTitle"/>
          </p:nvPr>
        </p:nvSpPr>
        <p:spPr>
          <a:xfrm>
            <a:off x="488870" y="548680"/>
            <a:ext cx="4647025" cy="3956083"/>
          </a:xfrm>
        </p:spPr>
        <p:txBody>
          <a:bodyPr anchor="b" anchorCtr="0">
            <a:noAutofit/>
          </a:bodyPr>
          <a:lstStyle>
            <a:lvl1pPr algn="l">
              <a:defRPr sz="5333">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1" name="Alaotsikko 2"/>
          <p:cNvSpPr>
            <a:spLocks noGrp="1"/>
          </p:cNvSpPr>
          <p:nvPr userDrawn="1">
            <p:ph type="subTitle" idx="1"/>
          </p:nvPr>
        </p:nvSpPr>
        <p:spPr>
          <a:xfrm>
            <a:off x="488869" y="4677139"/>
            <a:ext cx="4647027" cy="2016224"/>
          </a:xfrm>
        </p:spPr>
        <p:txBody>
          <a:bodyPr>
            <a:normAutofit/>
          </a:bodyPr>
          <a:lstStyle>
            <a:lvl1pPr marL="0" indent="0" algn="l">
              <a:spcBef>
                <a:spcPts val="0"/>
              </a:spcBef>
              <a:buNone/>
              <a:defRPr sz="2400">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32" name="Freeform 30"/>
          <p:cNvSpPr>
            <a:spLocks/>
          </p:cNvSpPr>
          <p:nvPr userDrawn="1"/>
        </p:nvSpPr>
        <p:spPr bwMode="auto">
          <a:xfrm>
            <a:off x="9774767" y="2575589"/>
            <a:ext cx="495300" cy="131233"/>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3" name="Freeform 31"/>
          <p:cNvSpPr>
            <a:spLocks/>
          </p:cNvSpPr>
          <p:nvPr userDrawn="1"/>
        </p:nvSpPr>
        <p:spPr bwMode="auto">
          <a:xfrm>
            <a:off x="9664702" y="2158606"/>
            <a:ext cx="503767" cy="361951"/>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5" name="Freeform 32"/>
          <p:cNvSpPr>
            <a:spLocks/>
          </p:cNvSpPr>
          <p:nvPr userDrawn="1"/>
        </p:nvSpPr>
        <p:spPr bwMode="auto">
          <a:xfrm>
            <a:off x="9592735" y="2482455"/>
            <a:ext cx="215900" cy="205317"/>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6" name="Freeform 33"/>
          <p:cNvSpPr>
            <a:spLocks/>
          </p:cNvSpPr>
          <p:nvPr userDrawn="1"/>
        </p:nvSpPr>
        <p:spPr bwMode="auto">
          <a:xfrm>
            <a:off x="9586383" y="1618853"/>
            <a:ext cx="52917" cy="61384"/>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7" name="Freeform 34"/>
          <p:cNvSpPr>
            <a:spLocks/>
          </p:cNvSpPr>
          <p:nvPr userDrawn="1"/>
        </p:nvSpPr>
        <p:spPr bwMode="auto">
          <a:xfrm>
            <a:off x="9649885" y="1604037"/>
            <a:ext cx="80433" cy="7620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8" name="Freeform 35"/>
          <p:cNvSpPr>
            <a:spLocks/>
          </p:cNvSpPr>
          <p:nvPr userDrawn="1"/>
        </p:nvSpPr>
        <p:spPr bwMode="auto">
          <a:xfrm>
            <a:off x="9660469" y="1608273"/>
            <a:ext cx="97367" cy="107951"/>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39" name="Freeform 36"/>
          <p:cNvSpPr>
            <a:spLocks/>
          </p:cNvSpPr>
          <p:nvPr userDrawn="1"/>
        </p:nvSpPr>
        <p:spPr bwMode="auto">
          <a:xfrm>
            <a:off x="9668933" y="1731039"/>
            <a:ext cx="76200" cy="23284"/>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0" name="Freeform 37"/>
          <p:cNvSpPr>
            <a:spLocks/>
          </p:cNvSpPr>
          <p:nvPr userDrawn="1"/>
        </p:nvSpPr>
        <p:spPr bwMode="auto">
          <a:xfrm>
            <a:off x="9673167" y="1769139"/>
            <a:ext cx="76200" cy="88900"/>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1" name="Freeform 38"/>
          <p:cNvSpPr>
            <a:spLocks/>
          </p:cNvSpPr>
          <p:nvPr userDrawn="1"/>
        </p:nvSpPr>
        <p:spPr bwMode="auto">
          <a:xfrm>
            <a:off x="9668935" y="1855922"/>
            <a:ext cx="103717" cy="91017"/>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2" name="Freeform 39"/>
          <p:cNvSpPr>
            <a:spLocks/>
          </p:cNvSpPr>
          <p:nvPr userDrawn="1"/>
        </p:nvSpPr>
        <p:spPr bwMode="auto">
          <a:xfrm>
            <a:off x="9717616" y="1889787"/>
            <a:ext cx="154517" cy="88900"/>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3" name="Freeform 40"/>
          <p:cNvSpPr>
            <a:spLocks/>
          </p:cNvSpPr>
          <p:nvPr userDrawn="1"/>
        </p:nvSpPr>
        <p:spPr bwMode="auto">
          <a:xfrm>
            <a:off x="9764183" y="1563822"/>
            <a:ext cx="35984" cy="165100"/>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4" name="Freeform 41"/>
          <p:cNvSpPr>
            <a:spLocks/>
          </p:cNvSpPr>
          <p:nvPr userDrawn="1"/>
        </p:nvSpPr>
        <p:spPr bwMode="auto">
          <a:xfrm>
            <a:off x="9802285" y="1612504"/>
            <a:ext cx="107951" cy="7831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5" name="Freeform 42"/>
          <p:cNvSpPr>
            <a:spLocks/>
          </p:cNvSpPr>
          <p:nvPr userDrawn="1"/>
        </p:nvSpPr>
        <p:spPr bwMode="auto">
          <a:xfrm>
            <a:off x="9937749" y="1508788"/>
            <a:ext cx="211667" cy="169333"/>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6" name="Freeform 43"/>
          <p:cNvSpPr>
            <a:spLocks/>
          </p:cNvSpPr>
          <p:nvPr userDrawn="1"/>
        </p:nvSpPr>
        <p:spPr bwMode="auto">
          <a:xfrm>
            <a:off x="10109202" y="1625205"/>
            <a:ext cx="258233" cy="44451"/>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7" name="Freeform 44"/>
          <p:cNvSpPr>
            <a:spLocks/>
          </p:cNvSpPr>
          <p:nvPr userDrawn="1"/>
        </p:nvSpPr>
        <p:spPr bwMode="auto">
          <a:xfrm>
            <a:off x="10191749" y="1735271"/>
            <a:ext cx="152400" cy="150284"/>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8" name="Freeform 45"/>
          <p:cNvSpPr>
            <a:spLocks/>
          </p:cNvSpPr>
          <p:nvPr userDrawn="1"/>
        </p:nvSpPr>
        <p:spPr bwMode="auto">
          <a:xfrm>
            <a:off x="10236200" y="2105687"/>
            <a:ext cx="211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49" name="Freeform 46"/>
          <p:cNvSpPr>
            <a:spLocks/>
          </p:cNvSpPr>
          <p:nvPr userDrawn="1"/>
        </p:nvSpPr>
        <p:spPr bwMode="auto">
          <a:xfrm>
            <a:off x="9906000" y="1682355"/>
            <a:ext cx="27517" cy="16933"/>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50" name="Freeform 47"/>
          <p:cNvSpPr>
            <a:spLocks/>
          </p:cNvSpPr>
          <p:nvPr userDrawn="1"/>
        </p:nvSpPr>
        <p:spPr bwMode="auto">
          <a:xfrm>
            <a:off x="9535583" y="1625205"/>
            <a:ext cx="876300" cy="1035051"/>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6" name="Freeform 37"/>
          <p:cNvSpPr>
            <a:spLocks/>
          </p:cNvSpPr>
          <p:nvPr userDrawn="1"/>
        </p:nvSpPr>
        <p:spPr bwMode="auto">
          <a:xfrm>
            <a:off x="11110386" y="-513785"/>
            <a:ext cx="368300" cy="97367"/>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7" name="Freeform 38"/>
          <p:cNvSpPr>
            <a:spLocks/>
          </p:cNvSpPr>
          <p:nvPr userDrawn="1"/>
        </p:nvSpPr>
        <p:spPr bwMode="auto">
          <a:xfrm>
            <a:off x="11027835" y="-824937"/>
            <a:ext cx="376767" cy="268817"/>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8" name="Freeform 39"/>
          <p:cNvSpPr>
            <a:spLocks/>
          </p:cNvSpPr>
          <p:nvPr userDrawn="1"/>
        </p:nvSpPr>
        <p:spPr bwMode="auto">
          <a:xfrm>
            <a:off x="10972801" y="-583637"/>
            <a:ext cx="160867" cy="154517"/>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89" name="Freeform 40"/>
          <p:cNvSpPr>
            <a:spLocks/>
          </p:cNvSpPr>
          <p:nvPr userDrawn="1"/>
        </p:nvSpPr>
        <p:spPr bwMode="auto">
          <a:xfrm>
            <a:off x="10968569" y="-1229220"/>
            <a:ext cx="40217" cy="46567"/>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0" name="Freeform 41"/>
          <p:cNvSpPr>
            <a:spLocks/>
          </p:cNvSpPr>
          <p:nvPr userDrawn="1"/>
        </p:nvSpPr>
        <p:spPr bwMode="auto">
          <a:xfrm>
            <a:off x="11017252" y="-1237685"/>
            <a:ext cx="59267" cy="55033"/>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1" name="Freeform 42"/>
          <p:cNvSpPr>
            <a:spLocks/>
          </p:cNvSpPr>
          <p:nvPr userDrawn="1"/>
        </p:nvSpPr>
        <p:spPr bwMode="auto">
          <a:xfrm>
            <a:off x="11025719" y="-1235569"/>
            <a:ext cx="71967" cy="80433"/>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2" name="Freeform 43"/>
          <p:cNvSpPr>
            <a:spLocks/>
          </p:cNvSpPr>
          <p:nvPr userDrawn="1"/>
        </p:nvSpPr>
        <p:spPr bwMode="auto">
          <a:xfrm>
            <a:off x="11029953" y="-1144554"/>
            <a:ext cx="57151" cy="19051"/>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3" name="Freeform 44"/>
          <p:cNvSpPr>
            <a:spLocks/>
          </p:cNvSpPr>
          <p:nvPr userDrawn="1"/>
        </p:nvSpPr>
        <p:spPr bwMode="auto">
          <a:xfrm>
            <a:off x="11032068" y="-1117037"/>
            <a:ext cx="59267" cy="67733"/>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4" name="Freeform 45"/>
          <p:cNvSpPr>
            <a:spLocks/>
          </p:cNvSpPr>
          <p:nvPr userDrawn="1"/>
        </p:nvSpPr>
        <p:spPr bwMode="auto">
          <a:xfrm>
            <a:off x="11032067" y="-1051420"/>
            <a:ext cx="76200" cy="67733"/>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5" name="Freeform 46"/>
          <p:cNvSpPr>
            <a:spLocks/>
          </p:cNvSpPr>
          <p:nvPr userDrawn="1"/>
        </p:nvSpPr>
        <p:spPr bwMode="auto">
          <a:xfrm>
            <a:off x="11068051" y="-1026020"/>
            <a:ext cx="114300" cy="67733"/>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6" name="Freeform 47"/>
          <p:cNvSpPr>
            <a:spLocks/>
          </p:cNvSpPr>
          <p:nvPr userDrawn="1"/>
        </p:nvSpPr>
        <p:spPr bwMode="auto">
          <a:xfrm>
            <a:off x="11099802" y="-1269437"/>
            <a:ext cx="29633" cy="124884"/>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7" name="Freeform 48"/>
          <p:cNvSpPr>
            <a:spLocks/>
          </p:cNvSpPr>
          <p:nvPr userDrawn="1"/>
        </p:nvSpPr>
        <p:spPr bwMode="auto">
          <a:xfrm>
            <a:off x="11129436" y="-1231336"/>
            <a:ext cx="80433" cy="57151"/>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8" name="Freeform 49"/>
          <p:cNvSpPr>
            <a:spLocks/>
          </p:cNvSpPr>
          <p:nvPr userDrawn="1"/>
        </p:nvSpPr>
        <p:spPr bwMode="auto">
          <a:xfrm>
            <a:off x="11231035" y="-1309653"/>
            <a:ext cx="158751" cy="124884"/>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99" name="Freeform 50"/>
          <p:cNvSpPr>
            <a:spLocks/>
          </p:cNvSpPr>
          <p:nvPr userDrawn="1"/>
        </p:nvSpPr>
        <p:spPr bwMode="auto">
          <a:xfrm>
            <a:off x="11360151" y="-1222871"/>
            <a:ext cx="190500" cy="33867"/>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0" name="Freeform 51"/>
          <p:cNvSpPr>
            <a:spLocks/>
          </p:cNvSpPr>
          <p:nvPr userDrawn="1"/>
        </p:nvSpPr>
        <p:spPr bwMode="auto">
          <a:xfrm>
            <a:off x="11421535" y="-1140320"/>
            <a:ext cx="114300" cy="112184"/>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1" name="Freeform 52"/>
          <p:cNvSpPr>
            <a:spLocks/>
          </p:cNvSpPr>
          <p:nvPr userDrawn="1"/>
        </p:nvSpPr>
        <p:spPr bwMode="auto">
          <a:xfrm>
            <a:off x="11453284" y="-865153"/>
            <a:ext cx="2117" cy="2117"/>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2" name="Freeform 53"/>
          <p:cNvSpPr>
            <a:spLocks/>
          </p:cNvSpPr>
          <p:nvPr userDrawn="1"/>
        </p:nvSpPr>
        <p:spPr bwMode="auto">
          <a:xfrm>
            <a:off x="11207753" y="-1180537"/>
            <a:ext cx="21167" cy="12700"/>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sp>
        <p:nvSpPr>
          <p:cNvPr id="103" name="Freeform 54"/>
          <p:cNvSpPr>
            <a:spLocks/>
          </p:cNvSpPr>
          <p:nvPr userDrawn="1"/>
        </p:nvSpPr>
        <p:spPr bwMode="auto">
          <a:xfrm>
            <a:off x="10930469" y="-1222871"/>
            <a:ext cx="656167" cy="772584"/>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fi-FI" sz="2400"/>
          </a:p>
        </p:txBody>
      </p:sp>
      <p:pic>
        <p:nvPicPr>
          <p:cNvPr id="104" name="Picture 51" descr="työkykyohjelman logo">
            <a:extLst>
              <a:ext uri="{FF2B5EF4-FFF2-40B4-BE49-F238E27FC236}">
                <a16:creationId xmlns:a16="http://schemas.microsoft.com/office/drawing/2014/main" id="{F07F2CD9-BDD8-2848-B9FD-12A39B1606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9467" y="5818628"/>
            <a:ext cx="4177175" cy="834056"/>
          </a:xfrm>
          <a:prstGeom prst="rect">
            <a:avLst/>
          </a:prstGeom>
        </p:spPr>
      </p:pic>
    </p:spTree>
    <p:extLst>
      <p:ext uri="{BB962C8B-B14F-4D97-AF65-F5344CB8AC3E}">
        <p14:creationId xmlns:p14="http://schemas.microsoft.com/office/powerpoint/2010/main" val="4001884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77048" y="1881332"/>
            <a:ext cx="10965805"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577048" y="313788"/>
            <a:ext cx="10965805" cy="1299027"/>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549955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
            <a:ext cx="12192000" cy="5829267"/>
          </a:xfrm>
        </p:spPr>
        <p:txBody>
          <a:bodyPr/>
          <a:lstStyle/>
          <a:p>
            <a:pPr lvl="0"/>
            <a:r>
              <a:rPr lang="fi-FI"/>
              <a:t>Muokkaa tekstin perustyylejä</a:t>
            </a:r>
          </a:p>
        </p:txBody>
      </p:sp>
      <p:sp>
        <p:nvSpPr>
          <p:cNvPr id="8" name="Otsikko 7"/>
          <p:cNvSpPr>
            <a:spLocks noGrp="1"/>
          </p:cNvSpPr>
          <p:nvPr>
            <p:ph type="title"/>
          </p:nvPr>
        </p:nvSpPr>
        <p:spPr>
          <a:xfrm>
            <a:off x="577047" y="5829267"/>
            <a:ext cx="5614964" cy="810527"/>
          </a:xfrm>
        </p:spPr>
        <p:txBody>
          <a:bodyPr/>
          <a:lstStyle>
            <a:lvl1pPr>
              <a:defRPr sz="3733">
                <a:solidFill>
                  <a:schemeClr val="tx1">
                    <a:lumMod val="85000"/>
                    <a:lumOff val="15000"/>
                  </a:schemeClr>
                </a:solidFill>
              </a:defRPr>
            </a:lvl1pPr>
          </a:lstStyle>
          <a:p>
            <a:r>
              <a:rPr lang="fi-FI"/>
              <a:t>Muokkaa perustyyl. napsautt.</a:t>
            </a:r>
            <a:endParaRPr lang="fi-FI" dirty="0"/>
          </a:p>
        </p:txBody>
      </p:sp>
      <p:sp>
        <p:nvSpPr>
          <p:cNvPr id="15" name="Content Placeholder 9"/>
          <p:cNvSpPr>
            <a:spLocks noGrp="1"/>
          </p:cNvSpPr>
          <p:nvPr>
            <p:ph idx="13"/>
          </p:nvPr>
        </p:nvSpPr>
        <p:spPr>
          <a:xfrm>
            <a:off x="6480044" y="6024242"/>
            <a:ext cx="5711957" cy="615553"/>
          </a:xfrm>
        </p:spPr>
        <p:txBody>
          <a:bodyPr>
            <a:noAutofit/>
          </a:bodyPr>
          <a:lstStyle/>
          <a:p>
            <a:pPr marL="0" lvl="0" indent="0">
              <a:buNone/>
            </a:pPr>
            <a:r>
              <a:rPr lang="fi-FI" sz="1600"/>
              <a:t>Muokkaa tekstin perustyylejä</a:t>
            </a:r>
          </a:p>
        </p:txBody>
      </p:sp>
    </p:spTree>
    <p:extLst>
      <p:ext uri="{BB962C8B-B14F-4D97-AF65-F5344CB8AC3E}">
        <p14:creationId xmlns:p14="http://schemas.microsoft.com/office/powerpoint/2010/main" val="2766019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751029" y="0"/>
            <a:ext cx="8448939" cy="6858000"/>
          </a:xfrm>
        </p:spPr>
        <p:txBody>
          <a:bodyPr/>
          <a:lstStyle/>
          <a:p>
            <a:pPr lvl="0"/>
            <a:r>
              <a:rPr lang="fi-FI"/>
              <a:t>Muokkaa tekstin perustyylejä</a:t>
            </a:r>
          </a:p>
        </p:txBody>
      </p:sp>
      <p:sp>
        <p:nvSpPr>
          <p:cNvPr id="8" name="Otsikko 7"/>
          <p:cNvSpPr>
            <a:spLocks noGrp="1"/>
          </p:cNvSpPr>
          <p:nvPr>
            <p:ph type="title"/>
          </p:nvPr>
        </p:nvSpPr>
        <p:spPr>
          <a:xfrm>
            <a:off x="335361" y="277228"/>
            <a:ext cx="2880320" cy="1903635"/>
          </a:xfrm>
        </p:spPr>
        <p:txBody>
          <a:bodyPr/>
          <a:lstStyle>
            <a:lvl1pPr>
              <a:defRPr sz="3733">
                <a:solidFill>
                  <a:schemeClr val="tx1">
                    <a:lumMod val="85000"/>
                    <a:lumOff val="15000"/>
                  </a:schemeClr>
                </a:solidFill>
              </a:defRPr>
            </a:lvl1pPr>
          </a:lstStyle>
          <a:p>
            <a:r>
              <a:rPr lang="fi-FI"/>
              <a:t>Muokkaa perustyyl. napsautt.</a:t>
            </a:r>
            <a:endParaRPr lang="fi-FI" dirty="0"/>
          </a:p>
        </p:txBody>
      </p:sp>
      <p:sp>
        <p:nvSpPr>
          <p:cNvPr id="6" name="Content Placeholder 9"/>
          <p:cNvSpPr>
            <a:spLocks noGrp="1"/>
          </p:cNvSpPr>
          <p:nvPr>
            <p:ph idx="14"/>
          </p:nvPr>
        </p:nvSpPr>
        <p:spPr>
          <a:xfrm>
            <a:off x="335361" y="2319313"/>
            <a:ext cx="2880320" cy="4320480"/>
          </a:xfrm>
        </p:spPr>
        <p:txBody>
          <a:bodyPr>
            <a:normAutofit/>
          </a:bodyPr>
          <a:lstStyle/>
          <a:p>
            <a:pPr lvl="0"/>
            <a:r>
              <a:rPr lang="fi-FI" sz="1867"/>
              <a:t>Muokkaa tekstin perustyylejä</a:t>
            </a:r>
          </a:p>
          <a:p>
            <a:pPr lvl="1"/>
            <a:r>
              <a:rPr lang="fi-FI" sz="1867"/>
              <a:t>toinen taso</a:t>
            </a:r>
          </a:p>
          <a:p>
            <a:pPr lvl="2"/>
            <a:r>
              <a:rPr lang="fi-FI" sz="1867"/>
              <a:t>kolmas taso</a:t>
            </a:r>
          </a:p>
        </p:txBody>
      </p:sp>
      <p:sp>
        <p:nvSpPr>
          <p:cNvPr id="12" name="Alatunnisteen paikkamerkki 4"/>
          <p:cNvSpPr>
            <a:spLocks noGrp="1"/>
          </p:cNvSpPr>
          <p:nvPr>
            <p:ph type="ftr" sz="quarter" idx="11"/>
          </p:nvPr>
        </p:nvSpPr>
        <p:spPr>
          <a:xfrm>
            <a:off x="1583500" y="6497453"/>
            <a:ext cx="3648405" cy="258163"/>
          </a:xfrm>
          <a:prstGeom prst="rect">
            <a:avLst/>
          </a:prstGeom>
        </p:spPr>
        <p:txBody>
          <a:bodyPr/>
          <a:lstStyle>
            <a:lvl1pPr algn="l">
              <a:defRPr sz="1067">
                <a:solidFill>
                  <a:schemeClr val="tx1">
                    <a:lumMod val="50000"/>
                    <a:lumOff val="50000"/>
                  </a:schemeClr>
                </a:solidFill>
              </a:defRPr>
            </a:lvl1pPr>
          </a:lstStyle>
          <a:p>
            <a:r>
              <a:rPr lang="fi-FI"/>
              <a:t>Taina Schneider</a:t>
            </a:r>
            <a:endParaRPr lang="fi-FI" dirty="0"/>
          </a:p>
        </p:txBody>
      </p:sp>
      <p:sp>
        <p:nvSpPr>
          <p:cNvPr id="13" name="Päivämäärän paikkamerkki 3"/>
          <p:cNvSpPr>
            <a:spLocks noGrp="1"/>
          </p:cNvSpPr>
          <p:nvPr>
            <p:ph type="dt" sz="half" idx="2"/>
          </p:nvPr>
        </p:nvSpPr>
        <p:spPr>
          <a:xfrm>
            <a:off x="577047" y="6497453"/>
            <a:ext cx="911424"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r>
              <a:rPr lang="fi-FI"/>
              <a:t>23.11.2020</a:t>
            </a:r>
            <a:endParaRPr lang="fi-FI" dirty="0"/>
          </a:p>
        </p:txBody>
      </p:sp>
      <p:sp>
        <p:nvSpPr>
          <p:cNvPr id="14" name="Dian numeron paikkamerkki 5"/>
          <p:cNvSpPr>
            <a:spLocks noGrp="1"/>
          </p:cNvSpPr>
          <p:nvPr>
            <p:ph type="sldNum" sz="quarter" idx="12"/>
          </p:nvPr>
        </p:nvSpPr>
        <p:spPr>
          <a:xfrm>
            <a:off x="-1" y="6497454"/>
            <a:ext cx="53894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spTree>
    <p:extLst>
      <p:ext uri="{BB962C8B-B14F-4D97-AF65-F5344CB8AC3E}">
        <p14:creationId xmlns:p14="http://schemas.microsoft.com/office/powerpoint/2010/main" val="1865354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3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12192000" cy="68580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6" name="Freeform 61"/>
            <p:cNvSpPr>
              <a:spLocks/>
            </p:cNvSpPr>
            <p:nvPr userDrawn="1"/>
          </p:nvSpPr>
          <p:spPr bwMode="auto">
            <a:xfrm flipH="1">
              <a:off x="1354507" y="0"/>
              <a:ext cx="7789492" cy="5143501"/>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hasCustomPrompt="1"/>
          </p:nvPr>
        </p:nvSpPr>
        <p:spPr>
          <a:xfrm>
            <a:off x="5668107" y="2084852"/>
            <a:ext cx="6178703" cy="2249387"/>
          </a:xfrm>
        </p:spPr>
        <p:txBody>
          <a:bodyPr anchor="b" anchorCtr="0">
            <a:noAutofit/>
          </a:bodyPr>
          <a:lstStyle>
            <a:lvl1pPr algn="l">
              <a:defRPr sz="5333">
                <a:solidFill>
                  <a:srgbClr val="FFFFFF"/>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5668107" y="4677139"/>
            <a:ext cx="6127460" cy="1758509"/>
          </a:xfrm>
        </p:spPr>
        <p:txBody>
          <a:bodyPr>
            <a:normAutofit/>
          </a:bodyPr>
          <a:lstStyle>
            <a:lvl1pPr marL="0" indent="0" algn="l">
              <a:spcBef>
                <a:spcPts val="0"/>
              </a:spcBef>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1" y="5955000"/>
            <a:ext cx="3217068" cy="642352"/>
          </a:xfrm>
          <a:prstGeom prst="rect">
            <a:avLst/>
          </a:prstGeom>
        </p:spPr>
      </p:pic>
    </p:spTree>
    <p:extLst>
      <p:ext uri="{BB962C8B-B14F-4D97-AF65-F5344CB8AC3E}">
        <p14:creationId xmlns:p14="http://schemas.microsoft.com/office/powerpoint/2010/main" val="3253027038"/>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nsi senio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3" name="Alatunnisteen paikkamerkki 2">
            <a:extLst>
              <a:ext uri="{FF2B5EF4-FFF2-40B4-BE49-F238E27FC236}">
                <a16:creationId xmlns:a16="http://schemas.microsoft.com/office/drawing/2014/main" id="{AF40C8C8-4519-E742-B15A-B2C6B99E5C1D}"/>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17" name="Otsikko 1">
            <a:extLst>
              <a:ext uri="{FF2B5EF4-FFF2-40B4-BE49-F238E27FC236}">
                <a16:creationId xmlns:a16="http://schemas.microsoft.com/office/drawing/2014/main" id="{614ADDEE-C348-A142-BF12-7CA2A231D719}"/>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18" name="Alaotsikko 2">
            <a:extLst>
              <a:ext uri="{FF2B5EF4-FFF2-40B4-BE49-F238E27FC236}">
                <a16:creationId xmlns:a16="http://schemas.microsoft.com/office/drawing/2014/main" id="{7C659608-FF5A-0844-A355-6655849CCBF0}"/>
              </a:ext>
            </a:extLst>
          </p:cNvPr>
          <p:cNvSpPr>
            <a:spLocks noGrp="1"/>
          </p:cNvSpPr>
          <p:nvPr>
            <p:ph type="subTitle" idx="1" hasCustomPrompt="1"/>
          </p:nvPr>
        </p:nvSpPr>
        <p:spPr>
          <a:xfrm>
            <a:off x="6517677" y="4415481"/>
            <a:ext cx="4836121"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2870145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4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12192000" cy="68580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7" name="Otsikko 1"/>
          <p:cNvSpPr>
            <a:spLocks noGrp="1"/>
          </p:cNvSpPr>
          <p:nvPr userDrawn="1">
            <p:ph type="ctrTitle" hasCustomPrompt="1"/>
          </p:nvPr>
        </p:nvSpPr>
        <p:spPr>
          <a:xfrm>
            <a:off x="5668107" y="2084852"/>
            <a:ext cx="6178703" cy="2249387"/>
          </a:xfrm>
        </p:spPr>
        <p:txBody>
          <a:bodyPr anchor="b" anchorCtr="0">
            <a:noAutofit/>
          </a:bodyPr>
          <a:lstStyle>
            <a:lvl1pPr algn="l">
              <a:defRPr sz="5333">
                <a:solidFill>
                  <a:schemeClr val="tx1"/>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5668107" y="4677139"/>
            <a:ext cx="6127460" cy="1758509"/>
          </a:xfrm>
        </p:spPr>
        <p:txBody>
          <a:bodyPr>
            <a:normAutofit/>
          </a:bodyPr>
          <a:lstStyle>
            <a:lvl1pPr marL="0" indent="0" algn="l">
              <a:spcBef>
                <a:spcPts val="0"/>
              </a:spcBef>
              <a:buNone/>
              <a:defRPr sz="2400">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1" y="5955000"/>
            <a:ext cx="3217068" cy="642352"/>
          </a:xfrm>
          <a:prstGeom prst="rect">
            <a:avLst/>
          </a:prstGeom>
        </p:spPr>
      </p:pic>
    </p:spTree>
    <p:extLst>
      <p:ext uri="{BB962C8B-B14F-4D97-AF65-F5344CB8AC3E}">
        <p14:creationId xmlns:p14="http://schemas.microsoft.com/office/powerpoint/2010/main" val="64948406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4_Lopetus VN">
    <p:spTree>
      <p:nvGrpSpPr>
        <p:cNvPr id="1" name=""/>
        <p:cNvGrpSpPr/>
        <p:nvPr/>
      </p:nvGrpSpPr>
      <p:grpSpPr>
        <a:xfrm>
          <a:off x="0" y="0"/>
          <a:ext cx="0" cy="0"/>
          <a:chOff x="0" y="0"/>
          <a:chExt cx="0" cy="0"/>
        </a:xfrm>
      </p:grpSpPr>
      <p:grpSp>
        <p:nvGrpSpPr>
          <p:cNvPr id="105" name="Group 104" descr="kaarielementti"/>
          <p:cNvGrpSpPr/>
          <p:nvPr userDrawn="1"/>
        </p:nvGrpSpPr>
        <p:grpSpPr>
          <a:xfrm>
            <a:off x="1" y="2"/>
            <a:ext cx="12191999" cy="6858001"/>
            <a:chOff x="-1" y="0"/>
            <a:chExt cx="9143999" cy="5143501"/>
          </a:xfrm>
        </p:grpSpPr>
        <p:sp>
          <p:nvSpPr>
            <p:cNvPr id="100" name="Freeform 8"/>
            <p:cNvSpPr>
              <a:spLocks/>
            </p:cNvSpPr>
            <p:nvPr userDrawn="1"/>
          </p:nvSpPr>
          <p:spPr bwMode="auto">
            <a:xfrm flipH="1">
              <a:off x="1436706" y="0"/>
              <a:ext cx="7707292" cy="5143500"/>
            </a:xfrm>
            <a:custGeom>
              <a:avLst/>
              <a:gdLst>
                <a:gd name="T0" fmla="*/ 3309 w 4863"/>
                <a:gd name="T1" fmla="*/ 0 h 3240"/>
                <a:gd name="T2" fmla="*/ 0 w 4863"/>
                <a:gd name="T3" fmla="*/ 0 h 3240"/>
                <a:gd name="T4" fmla="*/ 0 w 4863"/>
                <a:gd name="T5" fmla="*/ 3240 h 3240"/>
                <a:gd name="T6" fmla="*/ 4276 w 4863"/>
                <a:gd name="T7" fmla="*/ 3240 h 3240"/>
                <a:gd name="T8" fmla="*/ 4276 w 4863"/>
                <a:gd name="T9" fmla="*/ 3240 h 3240"/>
                <a:gd name="T10" fmla="*/ 4327 w 4863"/>
                <a:gd name="T11" fmla="*/ 3176 h 3240"/>
                <a:gd name="T12" fmla="*/ 4374 w 4863"/>
                <a:gd name="T13" fmla="*/ 3116 h 3240"/>
                <a:gd name="T14" fmla="*/ 4417 w 4863"/>
                <a:gd name="T15" fmla="*/ 3060 h 3240"/>
                <a:gd name="T16" fmla="*/ 4455 w 4863"/>
                <a:gd name="T17" fmla="*/ 3006 h 3240"/>
                <a:gd name="T18" fmla="*/ 4490 w 4863"/>
                <a:gd name="T19" fmla="*/ 2953 h 3240"/>
                <a:gd name="T20" fmla="*/ 4524 w 4863"/>
                <a:gd name="T21" fmla="*/ 2903 h 3240"/>
                <a:gd name="T22" fmla="*/ 4554 w 4863"/>
                <a:gd name="T23" fmla="*/ 2851 h 3240"/>
                <a:gd name="T24" fmla="*/ 4585 w 4863"/>
                <a:gd name="T25" fmla="*/ 2799 h 3240"/>
                <a:gd name="T26" fmla="*/ 4614 w 4863"/>
                <a:gd name="T27" fmla="*/ 2747 h 3240"/>
                <a:gd name="T28" fmla="*/ 4645 w 4863"/>
                <a:gd name="T29" fmla="*/ 2692 h 3240"/>
                <a:gd name="T30" fmla="*/ 4707 w 4863"/>
                <a:gd name="T31" fmla="*/ 2576 h 3240"/>
                <a:gd name="T32" fmla="*/ 4778 w 4863"/>
                <a:gd name="T33" fmla="*/ 2445 h 3240"/>
                <a:gd name="T34" fmla="*/ 4818 w 4863"/>
                <a:gd name="T35" fmla="*/ 2372 h 3240"/>
                <a:gd name="T36" fmla="*/ 4863 w 4863"/>
                <a:gd name="T37" fmla="*/ 2293 h 3240"/>
                <a:gd name="T38" fmla="*/ 4863 w 4863"/>
                <a:gd name="T39" fmla="*/ 2293 h 3240"/>
                <a:gd name="T40" fmla="*/ 4789 w 4863"/>
                <a:gd name="T41" fmla="*/ 2239 h 3240"/>
                <a:gd name="T42" fmla="*/ 4719 w 4863"/>
                <a:gd name="T43" fmla="*/ 2184 h 3240"/>
                <a:gd name="T44" fmla="*/ 4652 w 4863"/>
                <a:gd name="T45" fmla="*/ 2127 h 3240"/>
                <a:gd name="T46" fmla="*/ 4585 w 4863"/>
                <a:gd name="T47" fmla="*/ 2069 h 3240"/>
                <a:gd name="T48" fmla="*/ 4522 w 4863"/>
                <a:gd name="T49" fmla="*/ 2010 h 3240"/>
                <a:gd name="T50" fmla="*/ 4461 w 4863"/>
                <a:gd name="T51" fmla="*/ 1951 h 3240"/>
                <a:gd name="T52" fmla="*/ 4401 w 4863"/>
                <a:gd name="T53" fmla="*/ 1889 h 3240"/>
                <a:gd name="T54" fmla="*/ 4343 w 4863"/>
                <a:gd name="T55" fmla="*/ 1827 h 3240"/>
                <a:gd name="T56" fmla="*/ 4288 w 4863"/>
                <a:gd name="T57" fmla="*/ 1763 h 3240"/>
                <a:gd name="T58" fmla="*/ 4234 w 4863"/>
                <a:gd name="T59" fmla="*/ 1699 h 3240"/>
                <a:gd name="T60" fmla="*/ 4182 w 4863"/>
                <a:gd name="T61" fmla="*/ 1632 h 3240"/>
                <a:gd name="T62" fmla="*/ 4131 w 4863"/>
                <a:gd name="T63" fmla="*/ 1565 h 3240"/>
                <a:gd name="T64" fmla="*/ 4081 w 4863"/>
                <a:gd name="T65" fmla="*/ 1497 h 3240"/>
                <a:gd name="T66" fmla="*/ 4034 w 4863"/>
                <a:gd name="T67" fmla="*/ 1428 h 3240"/>
                <a:gd name="T68" fmla="*/ 3986 w 4863"/>
                <a:gd name="T69" fmla="*/ 1358 h 3240"/>
                <a:gd name="T70" fmla="*/ 3941 w 4863"/>
                <a:gd name="T71" fmla="*/ 1286 h 3240"/>
                <a:gd name="T72" fmla="*/ 3897 w 4863"/>
                <a:gd name="T73" fmla="*/ 1214 h 3240"/>
                <a:gd name="T74" fmla="*/ 3854 w 4863"/>
                <a:gd name="T75" fmla="*/ 1140 h 3240"/>
                <a:gd name="T76" fmla="*/ 3811 w 4863"/>
                <a:gd name="T77" fmla="*/ 1065 h 3240"/>
                <a:gd name="T78" fmla="*/ 3771 w 4863"/>
                <a:gd name="T79" fmla="*/ 989 h 3240"/>
                <a:gd name="T80" fmla="*/ 3730 w 4863"/>
                <a:gd name="T81" fmla="*/ 912 h 3240"/>
                <a:gd name="T82" fmla="*/ 3689 w 4863"/>
                <a:gd name="T83" fmla="*/ 835 h 3240"/>
                <a:gd name="T84" fmla="*/ 3650 w 4863"/>
                <a:gd name="T85" fmla="*/ 755 h 3240"/>
                <a:gd name="T86" fmla="*/ 3611 w 4863"/>
                <a:gd name="T87" fmla="*/ 675 h 3240"/>
                <a:gd name="T88" fmla="*/ 3573 w 4863"/>
                <a:gd name="T89" fmla="*/ 594 h 3240"/>
                <a:gd name="T90" fmla="*/ 3535 w 4863"/>
                <a:gd name="T91" fmla="*/ 512 h 3240"/>
                <a:gd name="T92" fmla="*/ 3460 w 4863"/>
                <a:gd name="T93" fmla="*/ 345 h 3240"/>
                <a:gd name="T94" fmla="*/ 3385 w 4863"/>
                <a:gd name="T95" fmla="*/ 174 h 3240"/>
                <a:gd name="T96" fmla="*/ 3309 w 4863"/>
                <a:gd name="T97" fmla="*/ 0 h 3240"/>
                <a:gd name="T98" fmla="*/ 3309 w 4863"/>
                <a:gd name="T99"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63" h="3240">
                  <a:moveTo>
                    <a:pt x="3309" y="0"/>
                  </a:moveTo>
                  <a:lnTo>
                    <a:pt x="0" y="0"/>
                  </a:lnTo>
                  <a:lnTo>
                    <a:pt x="0" y="3240"/>
                  </a:lnTo>
                  <a:lnTo>
                    <a:pt x="4276" y="3240"/>
                  </a:lnTo>
                  <a:lnTo>
                    <a:pt x="4276" y="3240"/>
                  </a:lnTo>
                  <a:lnTo>
                    <a:pt x="4327" y="3176"/>
                  </a:lnTo>
                  <a:lnTo>
                    <a:pt x="4374" y="3116"/>
                  </a:lnTo>
                  <a:lnTo>
                    <a:pt x="4417" y="3060"/>
                  </a:lnTo>
                  <a:lnTo>
                    <a:pt x="4455" y="3006"/>
                  </a:lnTo>
                  <a:lnTo>
                    <a:pt x="4490" y="2953"/>
                  </a:lnTo>
                  <a:lnTo>
                    <a:pt x="4524" y="2903"/>
                  </a:lnTo>
                  <a:lnTo>
                    <a:pt x="4554" y="2851"/>
                  </a:lnTo>
                  <a:lnTo>
                    <a:pt x="4585" y="2799"/>
                  </a:lnTo>
                  <a:lnTo>
                    <a:pt x="4614" y="2747"/>
                  </a:lnTo>
                  <a:lnTo>
                    <a:pt x="4645" y="2692"/>
                  </a:lnTo>
                  <a:lnTo>
                    <a:pt x="4707" y="2576"/>
                  </a:lnTo>
                  <a:lnTo>
                    <a:pt x="4778" y="2445"/>
                  </a:lnTo>
                  <a:lnTo>
                    <a:pt x="4818" y="2372"/>
                  </a:lnTo>
                  <a:lnTo>
                    <a:pt x="4863" y="2293"/>
                  </a:lnTo>
                  <a:lnTo>
                    <a:pt x="4863" y="2293"/>
                  </a:lnTo>
                  <a:lnTo>
                    <a:pt x="4789" y="2239"/>
                  </a:lnTo>
                  <a:lnTo>
                    <a:pt x="4719" y="2184"/>
                  </a:lnTo>
                  <a:lnTo>
                    <a:pt x="4652" y="2127"/>
                  </a:lnTo>
                  <a:lnTo>
                    <a:pt x="4585" y="2069"/>
                  </a:lnTo>
                  <a:lnTo>
                    <a:pt x="4522" y="2010"/>
                  </a:lnTo>
                  <a:lnTo>
                    <a:pt x="4461" y="1951"/>
                  </a:lnTo>
                  <a:lnTo>
                    <a:pt x="4401" y="1889"/>
                  </a:lnTo>
                  <a:lnTo>
                    <a:pt x="4343" y="1827"/>
                  </a:lnTo>
                  <a:lnTo>
                    <a:pt x="4288" y="1763"/>
                  </a:lnTo>
                  <a:lnTo>
                    <a:pt x="4234" y="1699"/>
                  </a:lnTo>
                  <a:lnTo>
                    <a:pt x="4182" y="1632"/>
                  </a:lnTo>
                  <a:lnTo>
                    <a:pt x="4131" y="1565"/>
                  </a:lnTo>
                  <a:lnTo>
                    <a:pt x="4081" y="1497"/>
                  </a:lnTo>
                  <a:lnTo>
                    <a:pt x="4034" y="1428"/>
                  </a:lnTo>
                  <a:lnTo>
                    <a:pt x="3986" y="1358"/>
                  </a:lnTo>
                  <a:lnTo>
                    <a:pt x="3941" y="1286"/>
                  </a:lnTo>
                  <a:lnTo>
                    <a:pt x="3897" y="1214"/>
                  </a:lnTo>
                  <a:lnTo>
                    <a:pt x="3854" y="1140"/>
                  </a:lnTo>
                  <a:lnTo>
                    <a:pt x="3811" y="1065"/>
                  </a:lnTo>
                  <a:lnTo>
                    <a:pt x="3771" y="989"/>
                  </a:lnTo>
                  <a:lnTo>
                    <a:pt x="3730" y="912"/>
                  </a:lnTo>
                  <a:lnTo>
                    <a:pt x="3689" y="835"/>
                  </a:lnTo>
                  <a:lnTo>
                    <a:pt x="3650" y="755"/>
                  </a:lnTo>
                  <a:lnTo>
                    <a:pt x="3611" y="675"/>
                  </a:lnTo>
                  <a:lnTo>
                    <a:pt x="3573" y="594"/>
                  </a:lnTo>
                  <a:lnTo>
                    <a:pt x="3535" y="512"/>
                  </a:lnTo>
                  <a:lnTo>
                    <a:pt x="3460" y="345"/>
                  </a:lnTo>
                  <a:lnTo>
                    <a:pt x="3385" y="174"/>
                  </a:lnTo>
                  <a:lnTo>
                    <a:pt x="3309" y="0"/>
                  </a:lnTo>
                  <a:lnTo>
                    <a:pt x="330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8" name="Freeform 6"/>
            <p:cNvSpPr>
              <a:spLocks/>
            </p:cNvSpPr>
            <p:nvPr userDrawn="1"/>
          </p:nvSpPr>
          <p:spPr bwMode="auto">
            <a:xfrm flipH="1">
              <a:off x="-1" y="2641600"/>
              <a:ext cx="1453361" cy="1671638"/>
            </a:xfrm>
            <a:custGeom>
              <a:avLst/>
              <a:gdLst>
                <a:gd name="T0" fmla="*/ 919 w 919"/>
                <a:gd name="T1" fmla="*/ 0 h 1053"/>
                <a:gd name="T2" fmla="*/ 919 w 919"/>
                <a:gd name="T3" fmla="*/ 0 h 1053"/>
                <a:gd name="T4" fmla="*/ 858 w 919"/>
                <a:gd name="T5" fmla="*/ 29 h 1053"/>
                <a:gd name="T6" fmla="*/ 798 w 919"/>
                <a:gd name="T7" fmla="*/ 62 h 1053"/>
                <a:gd name="T8" fmla="*/ 738 w 919"/>
                <a:gd name="T9" fmla="*/ 97 h 1053"/>
                <a:gd name="T10" fmla="*/ 678 w 919"/>
                <a:gd name="T11" fmla="*/ 133 h 1053"/>
                <a:gd name="T12" fmla="*/ 620 w 919"/>
                <a:gd name="T13" fmla="*/ 171 h 1053"/>
                <a:gd name="T14" fmla="*/ 561 w 919"/>
                <a:gd name="T15" fmla="*/ 210 h 1053"/>
                <a:gd name="T16" fmla="*/ 502 w 919"/>
                <a:gd name="T17" fmla="*/ 251 h 1053"/>
                <a:gd name="T18" fmla="*/ 445 w 919"/>
                <a:gd name="T19" fmla="*/ 294 h 1053"/>
                <a:gd name="T20" fmla="*/ 331 w 919"/>
                <a:gd name="T21" fmla="*/ 378 h 1053"/>
                <a:gd name="T22" fmla="*/ 219 w 919"/>
                <a:gd name="T23" fmla="*/ 465 h 1053"/>
                <a:gd name="T24" fmla="*/ 108 w 919"/>
                <a:gd name="T25" fmla="*/ 549 h 1053"/>
                <a:gd name="T26" fmla="*/ 53 w 919"/>
                <a:gd name="T27" fmla="*/ 589 h 1053"/>
                <a:gd name="T28" fmla="*/ 0 w 919"/>
                <a:gd name="T29" fmla="*/ 629 h 1053"/>
                <a:gd name="T30" fmla="*/ 0 w 919"/>
                <a:gd name="T31" fmla="*/ 629 h 1053"/>
                <a:gd name="T32" fmla="*/ 0 w 919"/>
                <a:gd name="T33" fmla="*/ 629 h 1053"/>
                <a:gd name="T34" fmla="*/ 53 w 919"/>
                <a:gd name="T35" fmla="*/ 667 h 1053"/>
                <a:gd name="T36" fmla="*/ 107 w 919"/>
                <a:gd name="T37" fmla="*/ 704 h 1053"/>
                <a:gd name="T38" fmla="*/ 161 w 919"/>
                <a:gd name="T39" fmla="*/ 739 h 1053"/>
                <a:gd name="T40" fmla="*/ 217 w 919"/>
                <a:gd name="T41" fmla="*/ 774 h 1053"/>
                <a:gd name="T42" fmla="*/ 273 w 919"/>
                <a:gd name="T43" fmla="*/ 808 h 1053"/>
                <a:gd name="T44" fmla="*/ 330 w 919"/>
                <a:gd name="T45" fmla="*/ 839 h 1053"/>
                <a:gd name="T46" fmla="*/ 386 w 919"/>
                <a:gd name="T47" fmla="*/ 870 h 1053"/>
                <a:gd name="T48" fmla="*/ 444 w 919"/>
                <a:gd name="T49" fmla="*/ 899 h 1053"/>
                <a:gd name="T50" fmla="*/ 502 w 919"/>
                <a:gd name="T51" fmla="*/ 926 h 1053"/>
                <a:gd name="T52" fmla="*/ 561 w 919"/>
                <a:gd name="T53" fmla="*/ 951 h 1053"/>
                <a:gd name="T54" fmla="*/ 620 w 919"/>
                <a:gd name="T55" fmla="*/ 973 h 1053"/>
                <a:gd name="T56" fmla="*/ 678 w 919"/>
                <a:gd name="T57" fmla="*/ 994 h 1053"/>
                <a:gd name="T58" fmla="*/ 738 w 919"/>
                <a:gd name="T59" fmla="*/ 1012 h 1053"/>
                <a:gd name="T60" fmla="*/ 798 w 919"/>
                <a:gd name="T61" fmla="*/ 1028 h 1053"/>
                <a:gd name="T62" fmla="*/ 858 w 919"/>
                <a:gd name="T63" fmla="*/ 1042 h 1053"/>
                <a:gd name="T64" fmla="*/ 889 w 919"/>
                <a:gd name="T65" fmla="*/ 1048 h 1053"/>
                <a:gd name="T66" fmla="*/ 919 w 919"/>
                <a:gd name="T67" fmla="*/ 1053 h 1053"/>
                <a:gd name="T68" fmla="*/ 919 w 919"/>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9" h="1053">
                  <a:moveTo>
                    <a:pt x="919" y="0"/>
                  </a:moveTo>
                  <a:lnTo>
                    <a:pt x="919" y="0"/>
                  </a:lnTo>
                  <a:lnTo>
                    <a:pt x="858" y="29"/>
                  </a:lnTo>
                  <a:lnTo>
                    <a:pt x="798" y="62"/>
                  </a:lnTo>
                  <a:lnTo>
                    <a:pt x="738" y="97"/>
                  </a:lnTo>
                  <a:lnTo>
                    <a:pt x="678" y="133"/>
                  </a:lnTo>
                  <a:lnTo>
                    <a:pt x="620" y="171"/>
                  </a:lnTo>
                  <a:lnTo>
                    <a:pt x="561" y="210"/>
                  </a:lnTo>
                  <a:lnTo>
                    <a:pt x="502" y="251"/>
                  </a:lnTo>
                  <a:lnTo>
                    <a:pt x="445" y="294"/>
                  </a:lnTo>
                  <a:lnTo>
                    <a:pt x="331" y="378"/>
                  </a:lnTo>
                  <a:lnTo>
                    <a:pt x="219" y="465"/>
                  </a:lnTo>
                  <a:lnTo>
                    <a:pt x="108" y="549"/>
                  </a:lnTo>
                  <a:lnTo>
                    <a:pt x="53" y="589"/>
                  </a:lnTo>
                  <a:lnTo>
                    <a:pt x="0" y="629"/>
                  </a:lnTo>
                  <a:lnTo>
                    <a:pt x="0" y="629"/>
                  </a:lnTo>
                  <a:lnTo>
                    <a:pt x="0" y="629"/>
                  </a:lnTo>
                  <a:lnTo>
                    <a:pt x="53" y="667"/>
                  </a:lnTo>
                  <a:lnTo>
                    <a:pt x="107" y="704"/>
                  </a:lnTo>
                  <a:lnTo>
                    <a:pt x="161" y="739"/>
                  </a:lnTo>
                  <a:lnTo>
                    <a:pt x="217" y="774"/>
                  </a:lnTo>
                  <a:lnTo>
                    <a:pt x="273" y="808"/>
                  </a:lnTo>
                  <a:lnTo>
                    <a:pt x="330" y="839"/>
                  </a:lnTo>
                  <a:lnTo>
                    <a:pt x="386" y="870"/>
                  </a:lnTo>
                  <a:lnTo>
                    <a:pt x="444" y="899"/>
                  </a:lnTo>
                  <a:lnTo>
                    <a:pt x="502" y="926"/>
                  </a:lnTo>
                  <a:lnTo>
                    <a:pt x="561" y="951"/>
                  </a:lnTo>
                  <a:lnTo>
                    <a:pt x="620" y="973"/>
                  </a:lnTo>
                  <a:lnTo>
                    <a:pt x="678" y="994"/>
                  </a:lnTo>
                  <a:lnTo>
                    <a:pt x="738" y="1012"/>
                  </a:lnTo>
                  <a:lnTo>
                    <a:pt x="798" y="1028"/>
                  </a:lnTo>
                  <a:lnTo>
                    <a:pt x="858" y="1042"/>
                  </a:lnTo>
                  <a:lnTo>
                    <a:pt x="889" y="1048"/>
                  </a:lnTo>
                  <a:lnTo>
                    <a:pt x="919" y="1053"/>
                  </a:lnTo>
                  <a:lnTo>
                    <a:pt x="919"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AutoShape 3"/>
            <p:cNvSpPr>
              <a:spLocks noChangeAspect="1" noChangeArrowheads="1" noTextEdit="1"/>
            </p:cNvSpPr>
            <p:nvPr userDrawn="1"/>
          </p:nvSpPr>
          <p:spPr bwMode="auto">
            <a:xfrm flipH="1">
              <a:off x="-1"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7" name="Freeform 5"/>
            <p:cNvSpPr>
              <a:spLocks/>
            </p:cNvSpPr>
            <p:nvPr userDrawn="1"/>
          </p:nvSpPr>
          <p:spPr bwMode="auto">
            <a:xfrm flipH="1">
              <a:off x="-1" y="3640138"/>
              <a:ext cx="2425959" cy="1503363"/>
            </a:xfrm>
            <a:custGeom>
              <a:avLst/>
              <a:gdLst>
                <a:gd name="T0" fmla="*/ 1534 w 1534"/>
                <a:gd name="T1" fmla="*/ 947 h 947"/>
                <a:gd name="T2" fmla="*/ 1534 w 1534"/>
                <a:gd name="T3" fmla="*/ 491 h 947"/>
                <a:gd name="T4" fmla="*/ 1534 w 1534"/>
                <a:gd name="T5" fmla="*/ 491 h 947"/>
                <a:gd name="T6" fmla="*/ 1297 w 1534"/>
                <a:gd name="T7" fmla="*/ 382 h 947"/>
                <a:gd name="T8" fmla="*/ 1181 w 1534"/>
                <a:gd name="T9" fmla="*/ 327 h 947"/>
                <a:gd name="T10" fmla="*/ 1123 w 1534"/>
                <a:gd name="T11" fmla="*/ 299 h 947"/>
                <a:gd name="T12" fmla="*/ 1065 w 1534"/>
                <a:gd name="T13" fmla="*/ 270 h 947"/>
                <a:gd name="T14" fmla="*/ 1008 w 1534"/>
                <a:gd name="T15" fmla="*/ 241 h 947"/>
                <a:gd name="T16" fmla="*/ 950 w 1534"/>
                <a:gd name="T17" fmla="*/ 210 h 947"/>
                <a:gd name="T18" fmla="*/ 894 w 1534"/>
                <a:gd name="T19" fmla="*/ 179 h 947"/>
                <a:gd name="T20" fmla="*/ 837 w 1534"/>
                <a:gd name="T21" fmla="*/ 146 h 947"/>
                <a:gd name="T22" fmla="*/ 781 w 1534"/>
                <a:gd name="T23" fmla="*/ 111 h 947"/>
                <a:gd name="T24" fmla="*/ 725 w 1534"/>
                <a:gd name="T25" fmla="*/ 76 h 947"/>
                <a:gd name="T26" fmla="*/ 670 w 1534"/>
                <a:gd name="T27" fmla="*/ 39 h 947"/>
                <a:gd name="T28" fmla="*/ 615 w 1534"/>
                <a:gd name="T29" fmla="*/ 0 h 947"/>
                <a:gd name="T30" fmla="*/ 615 w 1534"/>
                <a:gd name="T31" fmla="*/ 0 h 947"/>
                <a:gd name="T32" fmla="*/ 572 w 1534"/>
                <a:gd name="T33" fmla="*/ 70 h 947"/>
                <a:gd name="T34" fmla="*/ 530 w 1534"/>
                <a:gd name="T35" fmla="*/ 137 h 947"/>
                <a:gd name="T36" fmla="*/ 488 w 1534"/>
                <a:gd name="T37" fmla="*/ 202 h 947"/>
                <a:gd name="T38" fmla="*/ 446 w 1534"/>
                <a:gd name="T39" fmla="*/ 265 h 947"/>
                <a:gd name="T40" fmla="*/ 365 w 1534"/>
                <a:gd name="T41" fmla="*/ 386 h 947"/>
                <a:gd name="T42" fmla="*/ 285 w 1534"/>
                <a:gd name="T43" fmla="*/ 502 h 947"/>
                <a:gd name="T44" fmla="*/ 208 w 1534"/>
                <a:gd name="T45" fmla="*/ 614 h 947"/>
                <a:gd name="T46" fmla="*/ 171 w 1534"/>
                <a:gd name="T47" fmla="*/ 669 h 947"/>
                <a:gd name="T48" fmla="*/ 135 w 1534"/>
                <a:gd name="T49" fmla="*/ 724 h 947"/>
                <a:gd name="T50" fmla="*/ 100 w 1534"/>
                <a:gd name="T51" fmla="*/ 779 h 947"/>
                <a:gd name="T52" fmla="*/ 66 w 1534"/>
                <a:gd name="T53" fmla="*/ 835 h 947"/>
                <a:gd name="T54" fmla="*/ 32 w 1534"/>
                <a:gd name="T55" fmla="*/ 890 h 947"/>
                <a:gd name="T56" fmla="*/ 0 w 1534"/>
                <a:gd name="T57" fmla="*/ 947 h 947"/>
                <a:gd name="T58" fmla="*/ 1534 w 1534"/>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4" h="947">
                  <a:moveTo>
                    <a:pt x="1534" y="947"/>
                  </a:moveTo>
                  <a:lnTo>
                    <a:pt x="1534" y="491"/>
                  </a:lnTo>
                  <a:lnTo>
                    <a:pt x="1534" y="491"/>
                  </a:lnTo>
                  <a:lnTo>
                    <a:pt x="1297" y="382"/>
                  </a:lnTo>
                  <a:lnTo>
                    <a:pt x="1181" y="327"/>
                  </a:lnTo>
                  <a:lnTo>
                    <a:pt x="1123" y="299"/>
                  </a:lnTo>
                  <a:lnTo>
                    <a:pt x="1065" y="270"/>
                  </a:lnTo>
                  <a:lnTo>
                    <a:pt x="1008" y="241"/>
                  </a:lnTo>
                  <a:lnTo>
                    <a:pt x="950" y="210"/>
                  </a:lnTo>
                  <a:lnTo>
                    <a:pt x="894" y="179"/>
                  </a:lnTo>
                  <a:lnTo>
                    <a:pt x="837" y="146"/>
                  </a:lnTo>
                  <a:lnTo>
                    <a:pt x="781" y="111"/>
                  </a:lnTo>
                  <a:lnTo>
                    <a:pt x="725" y="76"/>
                  </a:lnTo>
                  <a:lnTo>
                    <a:pt x="670" y="39"/>
                  </a:lnTo>
                  <a:lnTo>
                    <a:pt x="615" y="0"/>
                  </a:lnTo>
                  <a:lnTo>
                    <a:pt x="615" y="0"/>
                  </a:lnTo>
                  <a:lnTo>
                    <a:pt x="572" y="70"/>
                  </a:lnTo>
                  <a:lnTo>
                    <a:pt x="530" y="137"/>
                  </a:lnTo>
                  <a:lnTo>
                    <a:pt x="488" y="202"/>
                  </a:lnTo>
                  <a:lnTo>
                    <a:pt x="446" y="265"/>
                  </a:lnTo>
                  <a:lnTo>
                    <a:pt x="365" y="386"/>
                  </a:lnTo>
                  <a:lnTo>
                    <a:pt x="285" y="502"/>
                  </a:lnTo>
                  <a:lnTo>
                    <a:pt x="208" y="614"/>
                  </a:lnTo>
                  <a:lnTo>
                    <a:pt x="171" y="669"/>
                  </a:lnTo>
                  <a:lnTo>
                    <a:pt x="135" y="724"/>
                  </a:lnTo>
                  <a:lnTo>
                    <a:pt x="100" y="779"/>
                  </a:lnTo>
                  <a:lnTo>
                    <a:pt x="66" y="835"/>
                  </a:lnTo>
                  <a:lnTo>
                    <a:pt x="32" y="890"/>
                  </a:lnTo>
                  <a:lnTo>
                    <a:pt x="0" y="947"/>
                  </a:lnTo>
                  <a:lnTo>
                    <a:pt x="1534"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9" name="Freeform 7"/>
            <p:cNvSpPr>
              <a:spLocks/>
            </p:cNvSpPr>
            <p:nvPr userDrawn="1"/>
          </p:nvSpPr>
          <p:spPr bwMode="auto">
            <a:xfrm flipH="1">
              <a:off x="624676" y="0"/>
              <a:ext cx="2546150" cy="3640138"/>
            </a:xfrm>
            <a:custGeom>
              <a:avLst/>
              <a:gdLst>
                <a:gd name="T0" fmla="*/ 47 w 1610"/>
                <a:gd name="T1" fmla="*/ 0 h 2293"/>
                <a:gd name="T2" fmla="*/ 28 w 1610"/>
                <a:gd name="T3" fmla="*/ 79 h 2293"/>
                <a:gd name="T4" fmla="*/ 13 w 1610"/>
                <a:gd name="T5" fmla="*/ 158 h 2293"/>
                <a:gd name="T6" fmla="*/ 5 w 1610"/>
                <a:gd name="T7" fmla="*/ 236 h 2293"/>
                <a:gd name="T8" fmla="*/ 0 w 1610"/>
                <a:gd name="T9" fmla="*/ 315 h 2293"/>
                <a:gd name="T10" fmla="*/ 2 w 1610"/>
                <a:gd name="T11" fmla="*/ 394 h 2293"/>
                <a:gd name="T12" fmla="*/ 7 w 1610"/>
                <a:gd name="T13" fmla="*/ 473 h 2293"/>
                <a:gd name="T14" fmla="*/ 16 w 1610"/>
                <a:gd name="T15" fmla="*/ 551 h 2293"/>
                <a:gd name="T16" fmla="*/ 28 w 1610"/>
                <a:gd name="T17" fmla="*/ 630 h 2293"/>
                <a:gd name="T18" fmla="*/ 43 w 1610"/>
                <a:gd name="T19" fmla="*/ 708 h 2293"/>
                <a:gd name="T20" fmla="*/ 81 w 1610"/>
                <a:gd name="T21" fmla="*/ 862 h 2293"/>
                <a:gd name="T22" fmla="*/ 125 w 1610"/>
                <a:gd name="T23" fmla="*/ 1014 h 2293"/>
                <a:gd name="T24" fmla="*/ 196 w 1610"/>
                <a:gd name="T25" fmla="*/ 1236 h 2293"/>
                <a:gd name="T26" fmla="*/ 211 w 1610"/>
                <a:gd name="T27" fmla="*/ 1277 h 2293"/>
                <a:gd name="T28" fmla="*/ 243 w 1610"/>
                <a:gd name="T29" fmla="*/ 1358 h 2293"/>
                <a:gd name="T30" fmla="*/ 281 w 1610"/>
                <a:gd name="T31" fmla="*/ 1437 h 2293"/>
                <a:gd name="T32" fmla="*/ 323 w 1610"/>
                <a:gd name="T33" fmla="*/ 1514 h 2293"/>
                <a:gd name="T34" fmla="*/ 371 w 1610"/>
                <a:gd name="T35" fmla="*/ 1590 h 2293"/>
                <a:gd name="T36" fmla="*/ 422 w 1610"/>
                <a:gd name="T37" fmla="*/ 1662 h 2293"/>
                <a:gd name="T38" fmla="*/ 476 w 1610"/>
                <a:gd name="T39" fmla="*/ 1733 h 2293"/>
                <a:gd name="T40" fmla="*/ 534 w 1610"/>
                <a:gd name="T41" fmla="*/ 1801 h 2293"/>
                <a:gd name="T42" fmla="*/ 593 w 1610"/>
                <a:gd name="T43" fmla="*/ 1869 h 2293"/>
                <a:gd name="T44" fmla="*/ 655 w 1610"/>
                <a:gd name="T45" fmla="*/ 1933 h 2293"/>
                <a:gd name="T46" fmla="*/ 753 w 1610"/>
                <a:gd name="T47" fmla="*/ 2025 h 2293"/>
                <a:gd name="T48" fmla="*/ 885 w 1610"/>
                <a:gd name="T49" fmla="*/ 2139 h 2293"/>
                <a:gd name="T50" fmla="*/ 1019 w 1610"/>
                <a:gd name="T51" fmla="*/ 2244 h 2293"/>
                <a:gd name="T52" fmla="*/ 1086 w 1610"/>
                <a:gd name="T53" fmla="*/ 2293 h 2293"/>
                <a:gd name="T54" fmla="*/ 1112 w 1610"/>
                <a:gd name="T55" fmla="*/ 2266 h 2293"/>
                <a:gd name="T56" fmla="*/ 1163 w 1610"/>
                <a:gd name="T57" fmla="*/ 2210 h 2293"/>
                <a:gd name="T58" fmla="*/ 1211 w 1610"/>
                <a:gd name="T59" fmla="*/ 2151 h 2293"/>
                <a:gd name="T60" fmla="*/ 1255 w 1610"/>
                <a:gd name="T61" fmla="*/ 2090 h 2293"/>
                <a:gd name="T62" fmla="*/ 1296 w 1610"/>
                <a:gd name="T63" fmla="*/ 2027 h 2293"/>
                <a:gd name="T64" fmla="*/ 1334 w 1610"/>
                <a:gd name="T65" fmla="*/ 1963 h 2293"/>
                <a:gd name="T66" fmla="*/ 1369 w 1610"/>
                <a:gd name="T67" fmla="*/ 1898 h 2293"/>
                <a:gd name="T68" fmla="*/ 1402 w 1610"/>
                <a:gd name="T69" fmla="*/ 1830 h 2293"/>
                <a:gd name="T70" fmla="*/ 1431 w 1610"/>
                <a:gd name="T71" fmla="*/ 1762 h 2293"/>
                <a:gd name="T72" fmla="*/ 1458 w 1610"/>
                <a:gd name="T73" fmla="*/ 1692 h 2293"/>
                <a:gd name="T74" fmla="*/ 1482 w 1610"/>
                <a:gd name="T75" fmla="*/ 1620 h 2293"/>
                <a:gd name="T76" fmla="*/ 1515 w 1610"/>
                <a:gd name="T77" fmla="*/ 1511 h 2293"/>
                <a:gd name="T78" fmla="*/ 1549 w 1610"/>
                <a:gd name="T79" fmla="*/ 1362 h 2293"/>
                <a:gd name="T80" fmla="*/ 1575 w 1610"/>
                <a:gd name="T81" fmla="*/ 1211 h 2293"/>
                <a:gd name="T82" fmla="*/ 1593 w 1610"/>
                <a:gd name="T83" fmla="*/ 1058 h 2293"/>
                <a:gd name="T84" fmla="*/ 1604 w 1610"/>
                <a:gd name="T85" fmla="*/ 902 h 2293"/>
                <a:gd name="T86" fmla="*/ 1610 w 1610"/>
                <a:gd name="T87" fmla="*/ 747 h 2293"/>
                <a:gd name="T88" fmla="*/ 1609 w 1610"/>
                <a:gd name="T89" fmla="*/ 593 h 2293"/>
                <a:gd name="T90" fmla="*/ 1604 w 1610"/>
                <a:gd name="T91" fmla="*/ 440 h 2293"/>
                <a:gd name="T92" fmla="*/ 1595 w 1610"/>
                <a:gd name="T93" fmla="*/ 290 h 2293"/>
                <a:gd name="T94" fmla="*/ 1584 w 1610"/>
                <a:gd name="T95" fmla="*/ 143 h 2293"/>
                <a:gd name="T96" fmla="*/ 47 w 1610"/>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0" h="2293">
                  <a:moveTo>
                    <a:pt x="47" y="0"/>
                  </a:moveTo>
                  <a:lnTo>
                    <a:pt x="47" y="0"/>
                  </a:lnTo>
                  <a:lnTo>
                    <a:pt x="37" y="39"/>
                  </a:lnTo>
                  <a:lnTo>
                    <a:pt x="28" y="79"/>
                  </a:lnTo>
                  <a:lnTo>
                    <a:pt x="20" y="118"/>
                  </a:lnTo>
                  <a:lnTo>
                    <a:pt x="13" y="158"/>
                  </a:lnTo>
                  <a:lnTo>
                    <a:pt x="8" y="197"/>
                  </a:lnTo>
                  <a:lnTo>
                    <a:pt x="5" y="236"/>
                  </a:lnTo>
                  <a:lnTo>
                    <a:pt x="3" y="276"/>
                  </a:lnTo>
                  <a:lnTo>
                    <a:pt x="0" y="315"/>
                  </a:lnTo>
                  <a:lnTo>
                    <a:pt x="0" y="354"/>
                  </a:lnTo>
                  <a:lnTo>
                    <a:pt x="2" y="394"/>
                  </a:lnTo>
                  <a:lnTo>
                    <a:pt x="4" y="433"/>
                  </a:lnTo>
                  <a:lnTo>
                    <a:pt x="7" y="473"/>
                  </a:lnTo>
                  <a:lnTo>
                    <a:pt x="11" y="512"/>
                  </a:lnTo>
                  <a:lnTo>
                    <a:pt x="16" y="551"/>
                  </a:lnTo>
                  <a:lnTo>
                    <a:pt x="22" y="591"/>
                  </a:lnTo>
                  <a:lnTo>
                    <a:pt x="28" y="630"/>
                  </a:lnTo>
                  <a:lnTo>
                    <a:pt x="36" y="668"/>
                  </a:lnTo>
                  <a:lnTo>
                    <a:pt x="43" y="708"/>
                  </a:lnTo>
                  <a:lnTo>
                    <a:pt x="60" y="785"/>
                  </a:lnTo>
                  <a:lnTo>
                    <a:pt x="81" y="862"/>
                  </a:lnTo>
                  <a:lnTo>
                    <a:pt x="102" y="938"/>
                  </a:lnTo>
                  <a:lnTo>
                    <a:pt x="125" y="1014"/>
                  </a:lnTo>
                  <a:lnTo>
                    <a:pt x="148" y="1089"/>
                  </a:lnTo>
                  <a:lnTo>
                    <a:pt x="196" y="1236"/>
                  </a:lnTo>
                  <a:lnTo>
                    <a:pt x="196" y="1236"/>
                  </a:lnTo>
                  <a:lnTo>
                    <a:pt x="211" y="1277"/>
                  </a:lnTo>
                  <a:lnTo>
                    <a:pt x="225" y="1319"/>
                  </a:lnTo>
                  <a:lnTo>
                    <a:pt x="243" y="1358"/>
                  </a:lnTo>
                  <a:lnTo>
                    <a:pt x="261" y="1398"/>
                  </a:lnTo>
                  <a:lnTo>
                    <a:pt x="281" y="1437"/>
                  </a:lnTo>
                  <a:lnTo>
                    <a:pt x="301" y="1476"/>
                  </a:lnTo>
                  <a:lnTo>
                    <a:pt x="323" y="1514"/>
                  </a:lnTo>
                  <a:lnTo>
                    <a:pt x="346" y="1551"/>
                  </a:lnTo>
                  <a:lnTo>
                    <a:pt x="371" y="1590"/>
                  </a:lnTo>
                  <a:lnTo>
                    <a:pt x="396" y="1626"/>
                  </a:lnTo>
                  <a:lnTo>
                    <a:pt x="422" y="1662"/>
                  </a:lnTo>
                  <a:lnTo>
                    <a:pt x="448" y="1698"/>
                  </a:lnTo>
                  <a:lnTo>
                    <a:pt x="476" y="1733"/>
                  </a:lnTo>
                  <a:lnTo>
                    <a:pt x="504" y="1767"/>
                  </a:lnTo>
                  <a:lnTo>
                    <a:pt x="534" y="1801"/>
                  </a:lnTo>
                  <a:lnTo>
                    <a:pt x="563" y="1835"/>
                  </a:lnTo>
                  <a:lnTo>
                    <a:pt x="593" y="1869"/>
                  </a:lnTo>
                  <a:lnTo>
                    <a:pt x="624" y="1900"/>
                  </a:lnTo>
                  <a:lnTo>
                    <a:pt x="655" y="1933"/>
                  </a:lnTo>
                  <a:lnTo>
                    <a:pt x="688" y="1963"/>
                  </a:lnTo>
                  <a:lnTo>
                    <a:pt x="753" y="2025"/>
                  </a:lnTo>
                  <a:lnTo>
                    <a:pt x="818" y="2084"/>
                  </a:lnTo>
                  <a:lnTo>
                    <a:pt x="885" y="2139"/>
                  </a:lnTo>
                  <a:lnTo>
                    <a:pt x="952" y="2193"/>
                  </a:lnTo>
                  <a:lnTo>
                    <a:pt x="1019" y="2244"/>
                  </a:lnTo>
                  <a:lnTo>
                    <a:pt x="1086" y="2293"/>
                  </a:lnTo>
                  <a:lnTo>
                    <a:pt x="1086" y="2293"/>
                  </a:lnTo>
                  <a:lnTo>
                    <a:pt x="1086" y="2293"/>
                  </a:lnTo>
                  <a:lnTo>
                    <a:pt x="1112" y="2266"/>
                  </a:lnTo>
                  <a:lnTo>
                    <a:pt x="1138" y="2238"/>
                  </a:lnTo>
                  <a:lnTo>
                    <a:pt x="1163" y="2210"/>
                  </a:lnTo>
                  <a:lnTo>
                    <a:pt x="1187" y="2180"/>
                  </a:lnTo>
                  <a:lnTo>
                    <a:pt x="1211" y="2151"/>
                  </a:lnTo>
                  <a:lnTo>
                    <a:pt x="1234" y="2121"/>
                  </a:lnTo>
                  <a:lnTo>
                    <a:pt x="1255" y="2090"/>
                  </a:lnTo>
                  <a:lnTo>
                    <a:pt x="1275" y="2059"/>
                  </a:lnTo>
                  <a:lnTo>
                    <a:pt x="1296" y="2027"/>
                  </a:lnTo>
                  <a:lnTo>
                    <a:pt x="1316" y="1996"/>
                  </a:lnTo>
                  <a:lnTo>
                    <a:pt x="1334" y="1963"/>
                  </a:lnTo>
                  <a:lnTo>
                    <a:pt x="1352" y="1931"/>
                  </a:lnTo>
                  <a:lnTo>
                    <a:pt x="1369" y="1898"/>
                  </a:lnTo>
                  <a:lnTo>
                    <a:pt x="1386" y="1864"/>
                  </a:lnTo>
                  <a:lnTo>
                    <a:pt x="1402" y="1830"/>
                  </a:lnTo>
                  <a:lnTo>
                    <a:pt x="1417" y="1797"/>
                  </a:lnTo>
                  <a:lnTo>
                    <a:pt x="1431" y="1762"/>
                  </a:lnTo>
                  <a:lnTo>
                    <a:pt x="1445" y="1727"/>
                  </a:lnTo>
                  <a:lnTo>
                    <a:pt x="1458" y="1692"/>
                  </a:lnTo>
                  <a:lnTo>
                    <a:pt x="1471" y="1656"/>
                  </a:lnTo>
                  <a:lnTo>
                    <a:pt x="1482" y="1620"/>
                  </a:lnTo>
                  <a:lnTo>
                    <a:pt x="1493" y="1584"/>
                  </a:lnTo>
                  <a:lnTo>
                    <a:pt x="1515" y="1511"/>
                  </a:lnTo>
                  <a:lnTo>
                    <a:pt x="1533" y="1438"/>
                  </a:lnTo>
                  <a:lnTo>
                    <a:pt x="1549" y="1362"/>
                  </a:lnTo>
                  <a:lnTo>
                    <a:pt x="1563" y="1287"/>
                  </a:lnTo>
                  <a:lnTo>
                    <a:pt x="1575" y="1211"/>
                  </a:lnTo>
                  <a:lnTo>
                    <a:pt x="1585" y="1134"/>
                  </a:lnTo>
                  <a:lnTo>
                    <a:pt x="1593" y="1058"/>
                  </a:lnTo>
                  <a:lnTo>
                    <a:pt x="1600" y="980"/>
                  </a:lnTo>
                  <a:lnTo>
                    <a:pt x="1604" y="902"/>
                  </a:lnTo>
                  <a:lnTo>
                    <a:pt x="1607" y="825"/>
                  </a:lnTo>
                  <a:lnTo>
                    <a:pt x="1610" y="747"/>
                  </a:lnTo>
                  <a:lnTo>
                    <a:pt x="1610" y="671"/>
                  </a:lnTo>
                  <a:lnTo>
                    <a:pt x="1609" y="593"/>
                  </a:lnTo>
                  <a:lnTo>
                    <a:pt x="1607" y="516"/>
                  </a:lnTo>
                  <a:lnTo>
                    <a:pt x="1604" y="440"/>
                  </a:lnTo>
                  <a:lnTo>
                    <a:pt x="1600" y="365"/>
                  </a:lnTo>
                  <a:lnTo>
                    <a:pt x="1595" y="290"/>
                  </a:lnTo>
                  <a:lnTo>
                    <a:pt x="1589" y="216"/>
                  </a:lnTo>
                  <a:lnTo>
                    <a:pt x="1584" y="143"/>
                  </a:lnTo>
                  <a:lnTo>
                    <a:pt x="1569" y="0"/>
                  </a:lnTo>
                  <a:lnTo>
                    <a:pt x="47"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1" name="Freeform 9"/>
            <p:cNvSpPr>
              <a:spLocks/>
            </p:cNvSpPr>
            <p:nvPr userDrawn="1"/>
          </p:nvSpPr>
          <p:spPr bwMode="auto">
            <a:xfrm flipH="1">
              <a:off x="-1" y="0"/>
              <a:ext cx="1453361" cy="3640138"/>
            </a:xfrm>
            <a:custGeom>
              <a:avLst/>
              <a:gdLst>
                <a:gd name="T0" fmla="*/ 919 w 919"/>
                <a:gd name="T1" fmla="*/ 1753 h 2293"/>
                <a:gd name="T2" fmla="*/ 919 w 919"/>
                <a:gd name="T3" fmla="*/ 0 h 2293"/>
                <a:gd name="T4" fmla="*/ 241 w 919"/>
                <a:gd name="T5" fmla="*/ 0 h 2293"/>
                <a:gd name="T6" fmla="*/ 241 w 919"/>
                <a:gd name="T7" fmla="*/ 0 h 2293"/>
                <a:gd name="T8" fmla="*/ 248 w 919"/>
                <a:gd name="T9" fmla="*/ 70 h 2293"/>
                <a:gd name="T10" fmla="*/ 255 w 919"/>
                <a:gd name="T11" fmla="*/ 141 h 2293"/>
                <a:gd name="T12" fmla="*/ 261 w 919"/>
                <a:gd name="T13" fmla="*/ 212 h 2293"/>
                <a:gd name="T14" fmla="*/ 264 w 919"/>
                <a:gd name="T15" fmla="*/ 282 h 2293"/>
                <a:gd name="T16" fmla="*/ 267 w 919"/>
                <a:gd name="T17" fmla="*/ 353 h 2293"/>
                <a:gd name="T18" fmla="*/ 271 w 919"/>
                <a:gd name="T19" fmla="*/ 424 h 2293"/>
                <a:gd name="T20" fmla="*/ 272 w 919"/>
                <a:gd name="T21" fmla="*/ 496 h 2293"/>
                <a:gd name="T22" fmla="*/ 273 w 919"/>
                <a:gd name="T23" fmla="*/ 567 h 2293"/>
                <a:gd name="T24" fmla="*/ 272 w 919"/>
                <a:gd name="T25" fmla="*/ 639 h 2293"/>
                <a:gd name="T26" fmla="*/ 271 w 919"/>
                <a:gd name="T27" fmla="*/ 710 h 2293"/>
                <a:gd name="T28" fmla="*/ 270 w 919"/>
                <a:gd name="T29" fmla="*/ 782 h 2293"/>
                <a:gd name="T30" fmla="*/ 266 w 919"/>
                <a:gd name="T31" fmla="*/ 854 h 2293"/>
                <a:gd name="T32" fmla="*/ 262 w 919"/>
                <a:gd name="T33" fmla="*/ 925 h 2293"/>
                <a:gd name="T34" fmla="*/ 257 w 919"/>
                <a:gd name="T35" fmla="*/ 997 h 2293"/>
                <a:gd name="T36" fmla="*/ 252 w 919"/>
                <a:gd name="T37" fmla="*/ 1069 h 2293"/>
                <a:gd name="T38" fmla="*/ 244 w 919"/>
                <a:gd name="T39" fmla="*/ 1141 h 2293"/>
                <a:gd name="T40" fmla="*/ 236 w 919"/>
                <a:gd name="T41" fmla="*/ 1213 h 2293"/>
                <a:gd name="T42" fmla="*/ 228 w 919"/>
                <a:gd name="T43" fmla="*/ 1285 h 2293"/>
                <a:gd name="T44" fmla="*/ 218 w 919"/>
                <a:gd name="T45" fmla="*/ 1357 h 2293"/>
                <a:gd name="T46" fmla="*/ 206 w 919"/>
                <a:gd name="T47" fmla="*/ 1429 h 2293"/>
                <a:gd name="T48" fmla="*/ 195 w 919"/>
                <a:gd name="T49" fmla="*/ 1502 h 2293"/>
                <a:gd name="T50" fmla="*/ 183 w 919"/>
                <a:gd name="T51" fmla="*/ 1574 h 2293"/>
                <a:gd name="T52" fmla="*/ 168 w 919"/>
                <a:gd name="T53" fmla="*/ 1646 h 2293"/>
                <a:gd name="T54" fmla="*/ 153 w 919"/>
                <a:gd name="T55" fmla="*/ 1718 h 2293"/>
                <a:gd name="T56" fmla="*/ 138 w 919"/>
                <a:gd name="T57" fmla="*/ 1790 h 2293"/>
                <a:gd name="T58" fmla="*/ 122 w 919"/>
                <a:gd name="T59" fmla="*/ 1862 h 2293"/>
                <a:gd name="T60" fmla="*/ 104 w 919"/>
                <a:gd name="T61" fmla="*/ 1934 h 2293"/>
                <a:gd name="T62" fmla="*/ 84 w 919"/>
                <a:gd name="T63" fmla="*/ 2006 h 2293"/>
                <a:gd name="T64" fmla="*/ 65 w 919"/>
                <a:gd name="T65" fmla="*/ 2078 h 2293"/>
                <a:gd name="T66" fmla="*/ 44 w 919"/>
                <a:gd name="T67" fmla="*/ 2150 h 2293"/>
                <a:gd name="T68" fmla="*/ 22 w 919"/>
                <a:gd name="T69" fmla="*/ 2221 h 2293"/>
                <a:gd name="T70" fmla="*/ 0 w 919"/>
                <a:gd name="T71" fmla="*/ 2293 h 2293"/>
                <a:gd name="T72" fmla="*/ 0 w 919"/>
                <a:gd name="T73" fmla="*/ 2293 h 2293"/>
                <a:gd name="T74" fmla="*/ 53 w 919"/>
                <a:gd name="T75" fmla="*/ 2255 h 2293"/>
                <a:gd name="T76" fmla="*/ 108 w 919"/>
                <a:gd name="T77" fmla="*/ 2216 h 2293"/>
                <a:gd name="T78" fmla="*/ 162 w 919"/>
                <a:gd name="T79" fmla="*/ 2179 h 2293"/>
                <a:gd name="T80" fmla="*/ 219 w 919"/>
                <a:gd name="T81" fmla="*/ 2142 h 2293"/>
                <a:gd name="T82" fmla="*/ 274 w 919"/>
                <a:gd name="T83" fmla="*/ 2106 h 2293"/>
                <a:gd name="T84" fmla="*/ 331 w 919"/>
                <a:gd name="T85" fmla="*/ 2071 h 2293"/>
                <a:gd name="T86" fmla="*/ 387 w 919"/>
                <a:gd name="T87" fmla="*/ 2036 h 2293"/>
                <a:gd name="T88" fmla="*/ 445 w 919"/>
                <a:gd name="T89" fmla="*/ 2001 h 2293"/>
                <a:gd name="T90" fmla="*/ 502 w 919"/>
                <a:gd name="T91" fmla="*/ 1969 h 2293"/>
                <a:gd name="T92" fmla="*/ 561 w 919"/>
                <a:gd name="T93" fmla="*/ 1935 h 2293"/>
                <a:gd name="T94" fmla="*/ 620 w 919"/>
                <a:gd name="T95" fmla="*/ 1904 h 2293"/>
                <a:gd name="T96" fmla="*/ 678 w 919"/>
                <a:gd name="T97" fmla="*/ 1872 h 2293"/>
                <a:gd name="T98" fmla="*/ 738 w 919"/>
                <a:gd name="T99" fmla="*/ 1842 h 2293"/>
                <a:gd name="T100" fmla="*/ 798 w 919"/>
                <a:gd name="T101" fmla="*/ 1811 h 2293"/>
                <a:gd name="T102" fmla="*/ 858 w 919"/>
                <a:gd name="T103" fmla="*/ 1782 h 2293"/>
                <a:gd name="T104" fmla="*/ 919 w 919"/>
                <a:gd name="T105" fmla="*/ 1753 h 2293"/>
                <a:gd name="T106" fmla="*/ 919 w 919"/>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9" h="2293">
                  <a:moveTo>
                    <a:pt x="919" y="1753"/>
                  </a:moveTo>
                  <a:lnTo>
                    <a:pt x="919" y="0"/>
                  </a:lnTo>
                  <a:lnTo>
                    <a:pt x="241" y="0"/>
                  </a:lnTo>
                  <a:lnTo>
                    <a:pt x="241" y="0"/>
                  </a:lnTo>
                  <a:lnTo>
                    <a:pt x="248" y="70"/>
                  </a:lnTo>
                  <a:lnTo>
                    <a:pt x="255" y="141"/>
                  </a:lnTo>
                  <a:lnTo>
                    <a:pt x="261" y="212"/>
                  </a:lnTo>
                  <a:lnTo>
                    <a:pt x="264" y="282"/>
                  </a:lnTo>
                  <a:lnTo>
                    <a:pt x="267" y="353"/>
                  </a:lnTo>
                  <a:lnTo>
                    <a:pt x="271" y="424"/>
                  </a:lnTo>
                  <a:lnTo>
                    <a:pt x="272" y="496"/>
                  </a:lnTo>
                  <a:lnTo>
                    <a:pt x="273" y="567"/>
                  </a:lnTo>
                  <a:lnTo>
                    <a:pt x="272" y="639"/>
                  </a:lnTo>
                  <a:lnTo>
                    <a:pt x="271" y="710"/>
                  </a:lnTo>
                  <a:lnTo>
                    <a:pt x="270" y="782"/>
                  </a:lnTo>
                  <a:lnTo>
                    <a:pt x="266" y="854"/>
                  </a:lnTo>
                  <a:lnTo>
                    <a:pt x="262" y="925"/>
                  </a:lnTo>
                  <a:lnTo>
                    <a:pt x="257" y="997"/>
                  </a:lnTo>
                  <a:lnTo>
                    <a:pt x="252" y="1069"/>
                  </a:lnTo>
                  <a:lnTo>
                    <a:pt x="244" y="1141"/>
                  </a:lnTo>
                  <a:lnTo>
                    <a:pt x="236" y="1213"/>
                  </a:lnTo>
                  <a:lnTo>
                    <a:pt x="228" y="1285"/>
                  </a:lnTo>
                  <a:lnTo>
                    <a:pt x="218" y="1357"/>
                  </a:lnTo>
                  <a:lnTo>
                    <a:pt x="206" y="1429"/>
                  </a:lnTo>
                  <a:lnTo>
                    <a:pt x="195" y="1502"/>
                  </a:lnTo>
                  <a:lnTo>
                    <a:pt x="183" y="1574"/>
                  </a:lnTo>
                  <a:lnTo>
                    <a:pt x="168" y="1646"/>
                  </a:lnTo>
                  <a:lnTo>
                    <a:pt x="153" y="1718"/>
                  </a:lnTo>
                  <a:lnTo>
                    <a:pt x="138" y="1790"/>
                  </a:lnTo>
                  <a:lnTo>
                    <a:pt x="122" y="1862"/>
                  </a:lnTo>
                  <a:lnTo>
                    <a:pt x="104" y="1934"/>
                  </a:lnTo>
                  <a:lnTo>
                    <a:pt x="84" y="2006"/>
                  </a:lnTo>
                  <a:lnTo>
                    <a:pt x="65" y="2078"/>
                  </a:lnTo>
                  <a:lnTo>
                    <a:pt x="44" y="2150"/>
                  </a:lnTo>
                  <a:lnTo>
                    <a:pt x="22" y="2221"/>
                  </a:lnTo>
                  <a:lnTo>
                    <a:pt x="0" y="2293"/>
                  </a:lnTo>
                  <a:lnTo>
                    <a:pt x="0" y="2293"/>
                  </a:lnTo>
                  <a:lnTo>
                    <a:pt x="53" y="2255"/>
                  </a:lnTo>
                  <a:lnTo>
                    <a:pt x="108" y="2216"/>
                  </a:lnTo>
                  <a:lnTo>
                    <a:pt x="162" y="2179"/>
                  </a:lnTo>
                  <a:lnTo>
                    <a:pt x="219" y="2142"/>
                  </a:lnTo>
                  <a:lnTo>
                    <a:pt x="274" y="2106"/>
                  </a:lnTo>
                  <a:lnTo>
                    <a:pt x="331" y="2071"/>
                  </a:lnTo>
                  <a:lnTo>
                    <a:pt x="387" y="2036"/>
                  </a:lnTo>
                  <a:lnTo>
                    <a:pt x="445" y="2001"/>
                  </a:lnTo>
                  <a:lnTo>
                    <a:pt x="502" y="1969"/>
                  </a:lnTo>
                  <a:lnTo>
                    <a:pt x="561" y="1935"/>
                  </a:lnTo>
                  <a:lnTo>
                    <a:pt x="620" y="1904"/>
                  </a:lnTo>
                  <a:lnTo>
                    <a:pt x="678" y="1872"/>
                  </a:lnTo>
                  <a:lnTo>
                    <a:pt x="738" y="1842"/>
                  </a:lnTo>
                  <a:lnTo>
                    <a:pt x="798" y="1811"/>
                  </a:lnTo>
                  <a:lnTo>
                    <a:pt x="858" y="1782"/>
                  </a:lnTo>
                  <a:lnTo>
                    <a:pt x="919" y="1753"/>
                  </a:lnTo>
                  <a:lnTo>
                    <a:pt x="919"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2" name="Freeform 10"/>
            <p:cNvSpPr>
              <a:spLocks/>
            </p:cNvSpPr>
            <p:nvPr userDrawn="1"/>
          </p:nvSpPr>
          <p:spPr bwMode="auto">
            <a:xfrm flipH="1">
              <a:off x="-1" y="3640138"/>
              <a:ext cx="1453361" cy="857250"/>
            </a:xfrm>
            <a:custGeom>
              <a:avLst/>
              <a:gdLst>
                <a:gd name="T0" fmla="*/ 919 w 919"/>
                <a:gd name="T1" fmla="*/ 378 h 540"/>
                <a:gd name="T2" fmla="*/ 919 w 919"/>
                <a:gd name="T3" fmla="*/ 378 h 540"/>
                <a:gd name="T4" fmla="*/ 858 w 919"/>
                <a:gd name="T5" fmla="*/ 368 h 540"/>
                <a:gd name="T6" fmla="*/ 798 w 919"/>
                <a:gd name="T7" fmla="*/ 356 h 540"/>
                <a:gd name="T8" fmla="*/ 738 w 919"/>
                <a:gd name="T9" fmla="*/ 342 h 540"/>
                <a:gd name="T10" fmla="*/ 678 w 919"/>
                <a:gd name="T11" fmla="*/ 327 h 540"/>
                <a:gd name="T12" fmla="*/ 620 w 919"/>
                <a:gd name="T13" fmla="*/ 309 h 540"/>
                <a:gd name="T14" fmla="*/ 561 w 919"/>
                <a:gd name="T15" fmla="*/ 290 h 540"/>
                <a:gd name="T16" fmla="*/ 502 w 919"/>
                <a:gd name="T17" fmla="*/ 270 h 540"/>
                <a:gd name="T18" fmla="*/ 444 w 919"/>
                <a:gd name="T19" fmla="*/ 247 h 540"/>
                <a:gd name="T20" fmla="*/ 386 w 919"/>
                <a:gd name="T21" fmla="*/ 223 h 540"/>
                <a:gd name="T22" fmla="*/ 330 w 919"/>
                <a:gd name="T23" fmla="*/ 196 h 540"/>
                <a:gd name="T24" fmla="*/ 273 w 919"/>
                <a:gd name="T25" fmla="*/ 167 h 540"/>
                <a:gd name="T26" fmla="*/ 217 w 919"/>
                <a:gd name="T27" fmla="*/ 138 h 540"/>
                <a:gd name="T28" fmla="*/ 161 w 919"/>
                <a:gd name="T29" fmla="*/ 107 h 540"/>
                <a:gd name="T30" fmla="*/ 107 w 919"/>
                <a:gd name="T31" fmla="*/ 73 h 540"/>
                <a:gd name="T32" fmla="*/ 53 w 919"/>
                <a:gd name="T33" fmla="*/ 37 h 540"/>
                <a:gd name="T34" fmla="*/ 0 w 919"/>
                <a:gd name="T35" fmla="*/ 0 h 540"/>
                <a:gd name="T36" fmla="*/ 0 w 919"/>
                <a:gd name="T37" fmla="*/ 0 h 540"/>
                <a:gd name="T38" fmla="*/ 55 w 919"/>
                <a:gd name="T39" fmla="*/ 39 h 540"/>
                <a:gd name="T40" fmla="*/ 110 w 919"/>
                <a:gd name="T41" fmla="*/ 79 h 540"/>
                <a:gd name="T42" fmla="*/ 166 w 919"/>
                <a:gd name="T43" fmla="*/ 116 h 540"/>
                <a:gd name="T44" fmla="*/ 222 w 919"/>
                <a:gd name="T45" fmla="*/ 153 h 540"/>
                <a:gd name="T46" fmla="*/ 279 w 919"/>
                <a:gd name="T47" fmla="*/ 190 h 540"/>
                <a:gd name="T48" fmla="*/ 335 w 919"/>
                <a:gd name="T49" fmla="*/ 225 h 540"/>
                <a:gd name="T50" fmla="*/ 393 w 919"/>
                <a:gd name="T51" fmla="*/ 260 h 540"/>
                <a:gd name="T52" fmla="*/ 450 w 919"/>
                <a:gd name="T53" fmla="*/ 295 h 540"/>
                <a:gd name="T54" fmla="*/ 508 w 919"/>
                <a:gd name="T55" fmla="*/ 327 h 540"/>
                <a:gd name="T56" fmla="*/ 566 w 919"/>
                <a:gd name="T57" fmla="*/ 360 h 540"/>
                <a:gd name="T58" fmla="*/ 624 w 919"/>
                <a:gd name="T59" fmla="*/ 392 h 540"/>
                <a:gd name="T60" fmla="*/ 682 w 919"/>
                <a:gd name="T61" fmla="*/ 423 h 540"/>
                <a:gd name="T62" fmla="*/ 741 w 919"/>
                <a:gd name="T63" fmla="*/ 453 h 540"/>
                <a:gd name="T64" fmla="*/ 800 w 919"/>
                <a:gd name="T65" fmla="*/ 482 h 540"/>
                <a:gd name="T66" fmla="*/ 859 w 919"/>
                <a:gd name="T67" fmla="*/ 512 h 540"/>
                <a:gd name="T68" fmla="*/ 919 w 919"/>
                <a:gd name="T69" fmla="*/ 540 h 540"/>
                <a:gd name="T70" fmla="*/ 919 w 919"/>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540">
                  <a:moveTo>
                    <a:pt x="919" y="378"/>
                  </a:moveTo>
                  <a:lnTo>
                    <a:pt x="919" y="378"/>
                  </a:lnTo>
                  <a:lnTo>
                    <a:pt x="858" y="368"/>
                  </a:lnTo>
                  <a:lnTo>
                    <a:pt x="798" y="356"/>
                  </a:lnTo>
                  <a:lnTo>
                    <a:pt x="738" y="342"/>
                  </a:lnTo>
                  <a:lnTo>
                    <a:pt x="678" y="327"/>
                  </a:lnTo>
                  <a:lnTo>
                    <a:pt x="620" y="309"/>
                  </a:lnTo>
                  <a:lnTo>
                    <a:pt x="561" y="290"/>
                  </a:lnTo>
                  <a:lnTo>
                    <a:pt x="502" y="270"/>
                  </a:lnTo>
                  <a:lnTo>
                    <a:pt x="444" y="247"/>
                  </a:lnTo>
                  <a:lnTo>
                    <a:pt x="386" y="223"/>
                  </a:lnTo>
                  <a:lnTo>
                    <a:pt x="330" y="196"/>
                  </a:lnTo>
                  <a:lnTo>
                    <a:pt x="273" y="167"/>
                  </a:lnTo>
                  <a:lnTo>
                    <a:pt x="217" y="138"/>
                  </a:lnTo>
                  <a:lnTo>
                    <a:pt x="161" y="107"/>
                  </a:lnTo>
                  <a:lnTo>
                    <a:pt x="107" y="73"/>
                  </a:lnTo>
                  <a:lnTo>
                    <a:pt x="53" y="37"/>
                  </a:lnTo>
                  <a:lnTo>
                    <a:pt x="0" y="0"/>
                  </a:lnTo>
                  <a:lnTo>
                    <a:pt x="0" y="0"/>
                  </a:lnTo>
                  <a:lnTo>
                    <a:pt x="55" y="39"/>
                  </a:lnTo>
                  <a:lnTo>
                    <a:pt x="110" y="79"/>
                  </a:lnTo>
                  <a:lnTo>
                    <a:pt x="166" y="116"/>
                  </a:lnTo>
                  <a:lnTo>
                    <a:pt x="222" y="153"/>
                  </a:lnTo>
                  <a:lnTo>
                    <a:pt x="279" y="190"/>
                  </a:lnTo>
                  <a:lnTo>
                    <a:pt x="335" y="225"/>
                  </a:lnTo>
                  <a:lnTo>
                    <a:pt x="393" y="260"/>
                  </a:lnTo>
                  <a:lnTo>
                    <a:pt x="450" y="295"/>
                  </a:lnTo>
                  <a:lnTo>
                    <a:pt x="508" y="327"/>
                  </a:lnTo>
                  <a:lnTo>
                    <a:pt x="566" y="360"/>
                  </a:lnTo>
                  <a:lnTo>
                    <a:pt x="624" y="392"/>
                  </a:lnTo>
                  <a:lnTo>
                    <a:pt x="682" y="423"/>
                  </a:lnTo>
                  <a:lnTo>
                    <a:pt x="741" y="453"/>
                  </a:lnTo>
                  <a:lnTo>
                    <a:pt x="800" y="482"/>
                  </a:lnTo>
                  <a:lnTo>
                    <a:pt x="859" y="512"/>
                  </a:lnTo>
                  <a:lnTo>
                    <a:pt x="919" y="540"/>
                  </a:lnTo>
                  <a:lnTo>
                    <a:pt x="919"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3" name="Freeform 11"/>
            <p:cNvSpPr>
              <a:spLocks/>
            </p:cNvSpPr>
            <p:nvPr userDrawn="1"/>
          </p:nvSpPr>
          <p:spPr bwMode="auto">
            <a:xfrm flipH="1">
              <a:off x="1453360" y="0"/>
              <a:ext cx="2913048" cy="3640138"/>
            </a:xfrm>
            <a:custGeom>
              <a:avLst/>
              <a:gdLst>
                <a:gd name="T0" fmla="*/ 1069 w 1842"/>
                <a:gd name="T1" fmla="*/ 1236 h 2293"/>
                <a:gd name="T2" fmla="*/ 1047 w 1842"/>
                <a:gd name="T3" fmla="*/ 1163 h 2293"/>
                <a:gd name="T4" fmla="*/ 1028 w 1842"/>
                <a:gd name="T5" fmla="*/ 1089 h 2293"/>
                <a:gd name="T6" fmla="*/ 1009 w 1842"/>
                <a:gd name="T7" fmla="*/ 1014 h 2293"/>
                <a:gd name="T8" fmla="*/ 996 w 1842"/>
                <a:gd name="T9" fmla="*/ 938 h 2293"/>
                <a:gd name="T10" fmla="*/ 983 w 1842"/>
                <a:gd name="T11" fmla="*/ 862 h 2293"/>
                <a:gd name="T12" fmla="*/ 974 w 1842"/>
                <a:gd name="T13" fmla="*/ 785 h 2293"/>
                <a:gd name="T14" fmla="*/ 969 w 1842"/>
                <a:gd name="T15" fmla="*/ 708 h 2293"/>
                <a:gd name="T16" fmla="*/ 965 w 1842"/>
                <a:gd name="T17" fmla="*/ 630 h 2293"/>
                <a:gd name="T18" fmla="*/ 965 w 1842"/>
                <a:gd name="T19" fmla="*/ 551 h 2293"/>
                <a:gd name="T20" fmla="*/ 968 w 1842"/>
                <a:gd name="T21" fmla="*/ 473 h 2293"/>
                <a:gd name="T22" fmla="*/ 973 w 1842"/>
                <a:gd name="T23" fmla="*/ 394 h 2293"/>
                <a:gd name="T24" fmla="*/ 982 w 1842"/>
                <a:gd name="T25" fmla="*/ 315 h 2293"/>
                <a:gd name="T26" fmla="*/ 995 w 1842"/>
                <a:gd name="T27" fmla="*/ 236 h 2293"/>
                <a:gd name="T28" fmla="*/ 1009 w 1842"/>
                <a:gd name="T29" fmla="*/ 158 h 2293"/>
                <a:gd name="T30" fmla="*/ 1028 w 1842"/>
                <a:gd name="T31" fmla="*/ 79 h 2293"/>
                <a:gd name="T32" fmla="*/ 1048 w 1842"/>
                <a:gd name="T33" fmla="*/ 0 h 2293"/>
                <a:gd name="T34" fmla="*/ 0 w 1842"/>
                <a:gd name="T35" fmla="*/ 0 h 2293"/>
                <a:gd name="T36" fmla="*/ 79 w 1842"/>
                <a:gd name="T37" fmla="*/ 174 h 2293"/>
                <a:gd name="T38" fmla="*/ 162 w 1842"/>
                <a:gd name="T39" fmla="*/ 345 h 2293"/>
                <a:gd name="T40" fmla="*/ 253 w 1842"/>
                <a:gd name="T41" fmla="*/ 512 h 2293"/>
                <a:gd name="T42" fmla="*/ 348 w 1842"/>
                <a:gd name="T43" fmla="*/ 675 h 2293"/>
                <a:gd name="T44" fmla="*/ 447 w 1842"/>
                <a:gd name="T45" fmla="*/ 835 h 2293"/>
                <a:gd name="T46" fmla="*/ 552 w 1842"/>
                <a:gd name="T47" fmla="*/ 989 h 2293"/>
                <a:gd name="T48" fmla="*/ 662 w 1842"/>
                <a:gd name="T49" fmla="*/ 1140 h 2293"/>
                <a:gd name="T50" fmla="*/ 777 w 1842"/>
                <a:gd name="T51" fmla="*/ 1286 h 2293"/>
                <a:gd name="T52" fmla="*/ 895 w 1842"/>
                <a:gd name="T53" fmla="*/ 1428 h 2293"/>
                <a:gd name="T54" fmla="*/ 1018 w 1842"/>
                <a:gd name="T55" fmla="*/ 1565 h 2293"/>
                <a:gd name="T56" fmla="*/ 1146 w 1842"/>
                <a:gd name="T57" fmla="*/ 1699 h 2293"/>
                <a:gd name="T58" fmla="*/ 1277 w 1842"/>
                <a:gd name="T59" fmla="*/ 1827 h 2293"/>
                <a:gd name="T60" fmla="*/ 1413 w 1842"/>
                <a:gd name="T61" fmla="*/ 1951 h 2293"/>
                <a:gd name="T62" fmla="*/ 1552 w 1842"/>
                <a:gd name="T63" fmla="*/ 2069 h 2293"/>
                <a:gd name="T64" fmla="*/ 1695 w 1842"/>
                <a:gd name="T65" fmla="*/ 2184 h 2293"/>
                <a:gd name="T66" fmla="*/ 1842 w 1842"/>
                <a:gd name="T67" fmla="*/ 2293 h 2293"/>
                <a:gd name="T68" fmla="*/ 1809 w 1842"/>
                <a:gd name="T69" fmla="*/ 2269 h 2293"/>
                <a:gd name="T70" fmla="*/ 1745 w 1842"/>
                <a:gd name="T71" fmla="*/ 2219 h 2293"/>
                <a:gd name="T72" fmla="*/ 1683 w 1842"/>
                <a:gd name="T73" fmla="*/ 2167 h 2293"/>
                <a:gd name="T74" fmla="*/ 1623 w 1842"/>
                <a:gd name="T75" fmla="*/ 2112 h 2293"/>
                <a:gd name="T76" fmla="*/ 1564 w 1842"/>
                <a:gd name="T77" fmla="*/ 2054 h 2293"/>
                <a:gd name="T78" fmla="*/ 1509 w 1842"/>
                <a:gd name="T79" fmla="*/ 1995 h 2293"/>
                <a:gd name="T80" fmla="*/ 1454 w 1842"/>
                <a:gd name="T81" fmla="*/ 1933 h 2293"/>
                <a:gd name="T82" fmla="*/ 1402 w 1842"/>
                <a:gd name="T83" fmla="*/ 1869 h 2293"/>
                <a:gd name="T84" fmla="*/ 1354 w 1842"/>
                <a:gd name="T85" fmla="*/ 1801 h 2293"/>
                <a:gd name="T86" fmla="*/ 1306 w 1842"/>
                <a:gd name="T87" fmla="*/ 1733 h 2293"/>
                <a:gd name="T88" fmla="*/ 1262 w 1842"/>
                <a:gd name="T89" fmla="*/ 1662 h 2293"/>
                <a:gd name="T90" fmla="*/ 1222 w 1842"/>
                <a:gd name="T91" fmla="*/ 1590 h 2293"/>
                <a:gd name="T92" fmla="*/ 1182 w 1842"/>
                <a:gd name="T93" fmla="*/ 1514 h 2293"/>
                <a:gd name="T94" fmla="*/ 1147 w 1842"/>
                <a:gd name="T95" fmla="*/ 1437 h 2293"/>
                <a:gd name="T96" fmla="*/ 1113 w 1842"/>
                <a:gd name="T97" fmla="*/ 1358 h 2293"/>
                <a:gd name="T98" fmla="*/ 1084 w 1842"/>
                <a:gd name="T99" fmla="*/ 1277 h 2293"/>
                <a:gd name="T100" fmla="*/ 1069 w 1842"/>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2" h="2293">
                  <a:moveTo>
                    <a:pt x="1069" y="1236"/>
                  </a:moveTo>
                  <a:lnTo>
                    <a:pt x="1069" y="1236"/>
                  </a:lnTo>
                  <a:lnTo>
                    <a:pt x="1058" y="1199"/>
                  </a:lnTo>
                  <a:lnTo>
                    <a:pt x="1047" y="1163"/>
                  </a:lnTo>
                  <a:lnTo>
                    <a:pt x="1037" y="1126"/>
                  </a:lnTo>
                  <a:lnTo>
                    <a:pt x="1028" y="1089"/>
                  </a:lnTo>
                  <a:lnTo>
                    <a:pt x="1018" y="1051"/>
                  </a:lnTo>
                  <a:lnTo>
                    <a:pt x="1009" y="1014"/>
                  </a:lnTo>
                  <a:lnTo>
                    <a:pt x="1003" y="975"/>
                  </a:lnTo>
                  <a:lnTo>
                    <a:pt x="996" y="938"/>
                  </a:lnTo>
                  <a:lnTo>
                    <a:pt x="989" y="900"/>
                  </a:lnTo>
                  <a:lnTo>
                    <a:pt x="983" y="862"/>
                  </a:lnTo>
                  <a:lnTo>
                    <a:pt x="979" y="824"/>
                  </a:lnTo>
                  <a:lnTo>
                    <a:pt x="974" y="785"/>
                  </a:lnTo>
                  <a:lnTo>
                    <a:pt x="971" y="746"/>
                  </a:lnTo>
                  <a:lnTo>
                    <a:pt x="969" y="708"/>
                  </a:lnTo>
                  <a:lnTo>
                    <a:pt x="967" y="668"/>
                  </a:lnTo>
                  <a:lnTo>
                    <a:pt x="965" y="630"/>
                  </a:lnTo>
                  <a:lnTo>
                    <a:pt x="965" y="591"/>
                  </a:lnTo>
                  <a:lnTo>
                    <a:pt x="965" y="551"/>
                  </a:lnTo>
                  <a:lnTo>
                    <a:pt x="967" y="512"/>
                  </a:lnTo>
                  <a:lnTo>
                    <a:pt x="968" y="473"/>
                  </a:lnTo>
                  <a:lnTo>
                    <a:pt x="971" y="433"/>
                  </a:lnTo>
                  <a:lnTo>
                    <a:pt x="973" y="394"/>
                  </a:lnTo>
                  <a:lnTo>
                    <a:pt x="978" y="354"/>
                  </a:lnTo>
                  <a:lnTo>
                    <a:pt x="982" y="315"/>
                  </a:lnTo>
                  <a:lnTo>
                    <a:pt x="988" y="276"/>
                  </a:lnTo>
                  <a:lnTo>
                    <a:pt x="995" y="236"/>
                  </a:lnTo>
                  <a:lnTo>
                    <a:pt x="1002" y="197"/>
                  </a:lnTo>
                  <a:lnTo>
                    <a:pt x="1009" y="158"/>
                  </a:lnTo>
                  <a:lnTo>
                    <a:pt x="1017" y="118"/>
                  </a:lnTo>
                  <a:lnTo>
                    <a:pt x="1028" y="79"/>
                  </a:lnTo>
                  <a:lnTo>
                    <a:pt x="1038" y="39"/>
                  </a:lnTo>
                  <a:lnTo>
                    <a:pt x="1048" y="0"/>
                  </a:lnTo>
                  <a:lnTo>
                    <a:pt x="0" y="0"/>
                  </a:lnTo>
                  <a:lnTo>
                    <a:pt x="0" y="0"/>
                  </a:lnTo>
                  <a:lnTo>
                    <a:pt x="38" y="88"/>
                  </a:lnTo>
                  <a:lnTo>
                    <a:pt x="79" y="174"/>
                  </a:lnTo>
                  <a:lnTo>
                    <a:pt x="121" y="260"/>
                  </a:lnTo>
                  <a:lnTo>
                    <a:pt x="162" y="345"/>
                  </a:lnTo>
                  <a:lnTo>
                    <a:pt x="208" y="430"/>
                  </a:lnTo>
                  <a:lnTo>
                    <a:pt x="253" y="512"/>
                  </a:lnTo>
                  <a:lnTo>
                    <a:pt x="299" y="594"/>
                  </a:lnTo>
                  <a:lnTo>
                    <a:pt x="348" y="675"/>
                  </a:lnTo>
                  <a:lnTo>
                    <a:pt x="397" y="755"/>
                  </a:lnTo>
                  <a:lnTo>
                    <a:pt x="447" y="835"/>
                  </a:lnTo>
                  <a:lnTo>
                    <a:pt x="499" y="912"/>
                  </a:lnTo>
                  <a:lnTo>
                    <a:pt x="552" y="989"/>
                  </a:lnTo>
                  <a:lnTo>
                    <a:pt x="606" y="1065"/>
                  </a:lnTo>
                  <a:lnTo>
                    <a:pt x="662" y="1140"/>
                  </a:lnTo>
                  <a:lnTo>
                    <a:pt x="719" y="1214"/>
                  </a:lnTo>
                  <a:lnTo>
                    <a:pt x="777" y="1286"/>
                  </a:lnTo>
                  <a:lnTo>
                    <a:pt x="836" y="1358"/>
                  </a:lnTo>
                  <a:lnTo>
                    <a:pt x="895" y="1428"/>
                  </a:lnTo>
                  <a:lnTo>
                    <a:pt x="956" y="1497"/>
                  </a:lnTo>
                  <a:lnTo>
                    <a:pt x="1018" y="1565"/>
                  </a:lnTo>
                  <a:lnTo>
                    <a:pt x="1082" y="1632"/>
                  </a:lnTo>
                  <a:lnTo>
                    <a:pt x="1146" y="1699"/>
                  </a:lnTo>
                  <a:lnTo>
                    <a:pt x="1212" y="1763"/>
                  </a:lnTo>
                  <a:lnTo>
                    <a:pt x="1277" y="1827"/>
                  </a:lnTo>
                  <a:lnTo>
                    <a:pt x="1345" y="1889"/>
                  </a:lnTo>
                  <a:lnTo>
                    <a:pt x="1413" y="1951"/>
                  </a:lnTo>
                  <a:lnTo>
                    <a:pt x="1482" y="2010"/>
                  </a:lnTo>
                  <a:lnTo>
                    <a:pt x="1552" y="2069"/>
                  </a:lnTo>
                  <a:lnTo>
                    <a:pt x="1623" y="2127"/>
                  </a:lnTo>
                  <a:lnTo>
                    <a:pt x="1695" y="2184"/>
                  </a:lnTo>
                  <a:lnTo>
                    <a:pt x="1767" y="2239"/>
                  </a:lnTo>
                  <a:lnTo>
                    <a:pt x="1842" y="2293"/>
                  </a:lnTo>
                  <a:lnTo>
                    <a:pt x="1842" y="2293"/>
                  </a:lnTo>
                  <a:lnTo>
                    <a:pt x="1809" y="2269"/>
                  </a:lnTo>
                  <a:lnTo>
                    <a:pt x="1776" y="2244"/>
                  </a:lnTo>
                  <a:lnTo>
                    <a:pt x="1745" y="2219"/>
                  </a:lnTo>
                  <a:lnTo>
                    <a:pt x="1713" y="2193"/>
                  </a:lnTo>
                  <a:lnTo>
                    <a:pt x="1683" y="2167"/>
                  </a:lnTo>
                  <a:lnTo>
                    <a:pt x="1652" y="2139"/>
                  </a:lnTo>
                  <a:lnTo>
                    <a:pt x="1623" y="2112"/>
                  </a:lnTo>
                  <a:lnTo>
                    <a:pt x="1593" y="2084"/>
                  </a:lnTo>
                  <a:lnTo>
                    <a:pt x="1564" y="2054"/>
                  </a:lnTo>
                  <a:lnTo>
                    <a:pt x="1536" y="2025"/>
                  </a:lnTo>
                  <a:lnTo>
                    <a:pt x="1509" y="1995"/>
                  </a:lnTo>
                  <a:lnTo>
                    <a:pt x="1482" y="1963"/>
                  </a:lnTo>
                  <a:lnTo>
                    <a:pt x="1454" y="1933"/>
                  </a:lnTo>
                  <a:lnTo>
                    <a:pt x="1428" y="1900"/>
                  </a:lnTo>
                  <a:lnTo>
                    <a:pt x="1402" y="1869"/>
                  </a:lnTo>
                  <a:lnTo>
                    <a:pt x="1378" y="1835"/>
                  </a:lnTo>
                  <a:lnTo>
                    <a:pt x="1354" y="1801"/>
                  </a:lnTo>
                  <a:lnTo>
                    <a:pt x="1330" y="1767"/>
                  </a:lnTo>
                  <a:lnTo>
                    <a:pt x="1306" y="1733"/>
                  </a:lnTo>
                  <a:lnTo>
                    <a:pt x="1285" y="1698"/>
                  </a:lnTo>
                  <a:lnTo>
                    <a:pt x="1262" y="1662"/>
                  </a:lnTo>
                  <a:lnTo>
                    <a:pt x="1242" y="1626"/>
                  </a:lnTo>
                  <a:lnTo>
                    <a:pt x="1222" y="1590"/>
                  </a:lnTo>
                  <a:lnTo>
                    <a:pt x="1201" y="1551"/>
                  </a:lnTo>
                  <a:lnTo>
                    <a:pt x="1182" y="1514"/>
                  </a:lnTo>
                  <a:lnTo>
                    <a:pt x="1164" y="1476"/>
                  </a:lnTo>
                  <a:lnTo>
                    <a:pt x="1147" y="1437"/>
                  </a:lnTo>
                  <a:lnTo>
                    <a:pt x="1130" y="1398"/>
                  </a:lnTo>
                  <a:lnTo>
                    <a:pt x="1113" y="1358"/>
                  </a:lnTo>
                  <a:lnTo>
                    <a:pt x="1099" y="1319"/>
                  </a:lnTo>
                  <a:lnTo>
                    <a:pt x="1084" y="1277"/>
                  </a:lnTo>
                  <a:lnTo>
                    <a:pt x="1069" y="1236"/>
                  </a:lnTo>
                  <a:lnTo>
                    <a:pt x="1069"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4" name="Freeform 12"/>
            <p:cNvSpPr>
              <a:spLocks/>
            </p:cNvSpPr>
            <p:nvPr userDrawn="1"/>
          </p:nvSpPr>
          <p:spPr bwMode="auto">
            <a:xfrm flipH="1">
              <a:off x="1453360" y="3640138"/>
              <a:ext cx="1605181" cy="1503363"/>
            </a:xfrm>
            <a:custGeom>
              <a:avLst/>
              <a:gdLst>
                <a:gd name="T0" fmla="*/ 605 w 1015"/>
                <a:gd name="T1" fmla="*/ 947 h 947"/>
                <a:gd name="T2" fmla="*/ 605 w 1015"/>
                <a:gd name="T3" fmla="*/ 947 h 947"/>
                <a:gd name="T4" fmla="*/ 635 w 1015"/>
                <a:gd name="T5" fmla="*/ 890 h 947"/>
                <a:gd name="T6" fmla="*/ 666 w 1015"/>
                <a:gd name="T7" fmla="*/ 832 h 947"/>
                <a:gd name="T8" fmla="*/ 695 w 1015"/>
                <a:gd name="T9" fmla="*/ 775 h 947"/>
                <a:gd name="T10" fmla="*/ 725 w 1015"/>
                <a:gd name="T11" fmla="*/ 716 h 947"/>
                <a:gd name="T12" fmla="*/ 753 w 1015"/>
                <a:gd name="T13" fmla="*/ 658 h 947"/>
                <a:gd name="T14" fmla="*/ 780 w 1015"/>
                <a:gd name="T15" fmla="*/ 599 h 947"/>
                <a:gd name="T16" fmla="*/ 806 w 1015"/>
                <a:gd name="T17" fmla="*/ 541 h 947"/>
                <a:gd name="T18" fmla="*/ 832 w 1015"/>
                <a:gd name="T19" fmla="*/ 481 h 947"/>
                <a:gd name="T20" fmla="*/ 858 w 1015"/>
                <a:gd name="T21" fmla="*/ 423 h 947"/>
                <a:gd name="T22" fmla="*/ 881 w 1015"/>
                <a:gd name="T23" fmla="*/ 363 h 947"/>
                <a:gd name="T24" fmla="*/ 906 w 1015"/>
                <a:gd name="T25" fmla="*/ 302 h 947"/>
                <a:gd name="T26" fmla="*/ 929 w 1015"/>
                <a:gd name="T27" fmla="*/ 243 h 947"/>
                <a:gd name="T28" fmla="*/ 952 w 1015"/>
                <a:gd name="T29" fmla="*/ 182 h 947"/>
                <a:gd name="T30" fmla="*/ 973 w 1015"/>
                <a:gd name="T31" fmla="*/ 121 h 947"/>
                <a:gd name="T32" fmla="*/ 994 w 1015"/>
                <a:gd name="T33" fmla="*/ 61 h 947"/>
                <a:gd name="T34" fmla="*/ 1015 w 1015"/>
                <a:gd name="T35" fmla="*/ 0 h 947"/>
                <a:gd name="T36" fmla="*/ 1015 w 1015"/>
                <a:gd name="T37" fmla="*/ 0 h 947"/>
                <a:gd name="T38" fmla="*/ 1015 w 1015"/>
                <a:gd name="T39" fmla="*/ 0 h 947"/>
                <a:gd name="T40" fmla="*/ 942 w 1015"/>
                <a:gd name="T41" fmla="*/ 53 h 947"/>
                <a:gd name="T42" fmla="*/ 871 w 1015"/>
                <a:gd name="T43" fmla="*/ 107 h 947"/>
                <a:gd name="T44" fmla="*/ 802 w 1015"/>
                <a:gd name="T45" fmla="*/ 161 h 947"/>
                <a:gd name="T46" fmla="*/ 734 w 1015"/>
                <a:gd name="T47" fmla="*/ 217 h 947"/>
                <a:gd name="T48" fmla="*/ 667 w 1015"/>
                <a:gd name="T49" fmla="*/ 273 h 947"/>
                <a:gd name="T50" fmla="*/ 600 w 1015"/>
                <a:gd name="T51" fmla="*/ 329 h 947"/>
                <a:gd name="T52" fmla="*/ 535 w 1015"/>
                <a:gd name="T53" fmla="*/ 388 h 947"/>
                <a:gd name="T54" fmla="*/ 472 w 1015"/>
                <a:gd name="T55" fmla="*/ 446 h 947"/>
                <a:gd name="T56" fmla="*/ 408 w 1015"/>
                <a:gd name="T57" fmla="*/ 507 h 947"/>
                <a:gd name="T58" fmla="*/ 346 w 1015"/>
                <a:gd name="T59" fmla="*/ 567 h 947"/>
                <a:gd name="T60" fmla="*/ 285 w 1015"/>
                <a:gd name="T61" fmla="*/ 629 h 947"/>
                <a:gd name="T62" fmla="*/ 227 w 1015"/>
                <a:gd name="T63" fmla="*/ 691 h 947"/>
                <a:gd name="T64" fmla="*/ 168 w 1015"/>
                <a:gd name="T65" fmla="*/ 754 h 947"/>
                <a:gd name="T66" fmla="*/ 110 w 1015"/>
                <a:gd name="T67" fmla="*/ 818 h 947"/>
                <a:gd name="T68" fmla="*/ 54 w 1015"/>
                <a:gd name="T69" fmla="*/ 882 h 947"/>
                <a:gd name="T70" fmla="*/ 0 w 1015"/>
                <a:gd name="T71" fmla="*/ 947 h 947"/>
                <a:gd name="T72" fmla="*/ 605 w 1015"/>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947">
                  <a:moveTo>
                    <a:pt x="605" y="947"/>
                  </a:moveTo>
                  <a:lnTo>
                    <a:pt x="605" y="947"/>
                  </a:lnTo>
                  <a:lnTo>
                    <a:pt x="635" y="890"/>
                  </a:lnTo>
                  <a:lnTo>
                    <a:pt x="666" y="832"/>
                  </a:lnTo>
                  <a:lnTo>
                    <a:pt x="695" y="775"/>
                  </a:lnTo>
                  <a:lnTo>
                    <a:pt x="725" y="716"/>
                  </a:lnTo>
                  <a:lnTo>
                    <a:pt x="753" y="658"/>
                  </a:lnTo>
                  <a:lnTo>
                    <a:pt x="780" y="599"/>
                  </a:lnTo>
                  <a:lnTo>
                    <a:pt x="806" y="541"/>
                  </a:lnTo>
                  <a:lnTo>
                    <a:pt x="832" y="481"/>
                  </a:lnTo>
                  <a:lnTo>
                    <a:pt x="858" y="423"/>
                  </a:lnTo>
                  <a:lnTo>
                    <a:pt x="881" y="363"/>
                  </a:lnTo>
                  <a:lnTo>
                    <a:pt x="906" y="302"/>
                  </a:lnTo>
                  <a:lnTo>
                    <a:pt x="929" y="243"/>
                  </a:lnTo>
                  <a:lnTo>
                    <a:pt x="952" y="182"/>
                  </a:lnTo>
                  <a:lnTo>
                    <a:pt x="973" y="121"/>
                  </a:lnTo>
                  <a:lnTo>
                    <a:pt x="994" y="61"/>
                  </a:lnTo>
                  <a:lnTo>
                    <a:pt x="1015" y="0"/>
                  </a:lnTo>
                  <a:lnTo>
                    <a:pt x="1015" y="0"/>
                  </a:lnTo>
                  <a:lnTo>
                    <a:pt x="1015" y="0"/>
                  </a:lnTo>
                  <a:lnTo>
                    <a:pt x="942" y="53"/>
                  </a:lnTo>
                  <a:lnTo>
                    <a:pt x="871" y="107"/>
                  </a:lnTo>
                  <a:lnTo>
                    <a:pt x="802" y="161"/>
                  </a:lnTo>
                  <a:lnTo>
                    <a:pt x="734" y="217"/>
                  </a:lnTo>
                  <a:lnTo>
                    <a:pt x="667" y="273"/>
                  </a:lnTo>
                  <a:lnTo>
                    <a:pt x="600" y="329"/>
                  </a:lnTo>
                  <a:lnTo>
                    <a:pt x="535" y="388"/>
                  </a:lnTo>
                  <a:lnTo>
                    <a:pt x="472" y="446"/>
                  </a:lnTo>
                  <a:lnTo>
                    <a:pt x="408" y="507"/>
                  </a:lnTo>
                  <a:lnTo>
                    <a:pt x="346" y="567"/>
                  </a:lnTo>
                  <a:lnTo>
                    <a:pt x="285" y="629"/>
                  </a:lnTo>
                  <a:lnTo>
                    <a:pt x="227" y="691"/>
                  </a:lnTo>
                  <a:lnTo>
                    <a:pt x="168" y="754"/>
                  </a:lnTo>
                  <a:lnTo>
                    <a:pt x="110" y="818"/>
                  </a:lnTo>
                  <a:lnTo>
                    <a:pt x="54" y="882"/>
                  </a:lnTo>
                  <a:lnTo>
                    <a:pt x="0" y="947"/>
                  </a:lnTo>
                  <a:lnTo>
                    <a:pt x="605"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95" name="Otsikko 1"/>
          <p:cNvSpPr>
            <a:spLocks noGrp="1"/>
          </p:cNvSpPr>
          <p:nvPr userDrawn="1">
            <p:ph type="ctrTitle" hasCustomPrompt="1"/>
          </p:nvPr>
        </p:nvSpPr>
        <p:spPr>
          <a:xfrm>
            <a:off x="5668107" y="2341011"/>
            <a:ext cx="6178703" cy="1866900"/>
          </a:xfrm>
        </p:spPr>
        <p:txBody>
          <a:bodyPr anchor="b" anchorCtr="0">
            <a:noAutofit/>
          </a:bodyPr>
          <a:lstStyle>
            <a:lvl1pPr algn="l">
              <a:defRPr sz="5333">
                <a:solidFill>
                  <a:srgbClr val="FFFFFF"/>
                </a:solidFill>
              </a:defRPr>
            </a:lvl1pPr>
          </a:lstStyle>
          <a:p>
            <a:r>
              <a:rPr lang="fi-FI" dirty="0"/>
              <a:t>Esityksen </a:t>
            </a:r>
            <a:br>
              <a:rPr lang="fi-FI" dirty="0"/>
            </a:br>
            <a:r>
              <a:rPr lang="fi-FI" dirty="0"/>
              <a:t>päättävä teksti</a:t>
            </a:r>
          </a:p>
        </p:txBody>
      </p:sp>
      <p:sp>
        <p:nvSpPr>
          <p:cNvPr id="96" name="Alaotsikko 2"/>
          <p:cNvSpPr>
            <a:spLocks noGrp="1"/>
          </p:cNvSpPr>
          <p:nvPr userDrawn="1">
            <p:ph type="subTitle" idx="1"/>
          </p:nvPr>
        </p:nvSpPr>
        <p:spPr>
          <a:xfrm>
            <a:off x="5668107" y="4550812"/>
            <a:ext cx="6127460" cy="1758509"/>
          </a:xfrm>
        </p:spPr>
        <p:txBody>
          <a:bodyPr>
            <a:normAutofit/>
          </a:bodyPr>
          <a:lstStyle>
            <a:lvl1pPr marL="0" indent="0" algn="l">
              <a:spcBef>
                <a:spcPts val="0"/>
              </a:spcBef>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Muokkaa alaotsikon perustyyliä napsautt.</a:t>
            </a:r>
            <a:endParaRPr lang="fi-FI" dirty="0"/>
          </a:p>
        </p:txBody>
      </p:sp>
      <p:pic>
        <p:nvPicPr>
          <p:cNvPr id="15" name="Picture 14" descr="työkykyohjelman logo">
            <a:extLst>
              <a:ext uri="{FF2B5EF4-FFF2-40B4-BE49-F238E27FC236}">
                <a16:creationId xmlns:a16="http://schemas.microsoft.com/office/drawing/2014/main" id="{CCC6C89A-EB61-4042-B19C-8A683577C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4299" y="6010334"/>
            <a:ext cx="3217068" cy="642351"/>
          </a:xfrm>
          <a:prstGeom prst="rect">
            <a:avLst/>
          </a:prstGeom>
        </p:spPr>
      </p:pic>
    </p:spTree>
    <p:extLst>
      <p:ext uri="{BB962C8B-B14F-4D97-AF65-F5344CB8AC3E}">
        <p14:creationId xmlns:p14="http://schemas.microsoft.com/office/powerpoint/2010/main" val="21188779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1" name="Title 1">
            <a:extLst>
              <a:ext uri="{FF2B5EF4-FFF2-40B4-BE49-F238E27FC236}">
                <a16:creationId xmlns:a16="http://schemas.microsoft.com/office/drawing/2014/main" id="{FD3A2109-DA11-3742-983D-F38B49A20182}"/>
              </a:ext>
            </a:extLst>
          </p:cNvPr>
          <p:cNvSpPr>
            <a:spLocks noGrp="1"/>
          </p:cNvSpPr>
          <p:nvPr>
            <p:ph type="title"/>
          </p:nvPr>
        </p:nvSpPr>
        <p:spPr>
          <a:xfrm>
            <a:off x="546655" y="365124"/>
            <a:ext cx="9679743" cy="1325563"/>
          </a:xfrm>
        </p:spPr>
        <p:txBody>
          <a:bodyPr/>
          <a:lstStyle>
            <a:lvl1pPr>
              <a:lnSpc>
                <a:spcPct val="100000"/>
              </a:lnSpc>
              <a:defRPr/>
            </a:lvl1pPr>
          </a:lstStyle>
          <a:p>
            <a:r>
              <a:rPr lang="fi-FI" smtClean="0"/>
              <a:t>Muokkaa perustyyl. napsautt.</a:t>
            </a:r>
            <a:endParaRPr lang="fi-FI" dirty="0"/>
          </a:p>
        </p:txBody>
      </p:sp>
      <p:sp>
        <p:nvSpPr>
          <p:cNvPr id="9" name="Text Placeholder 2">
            <a:extLst>
              <a:ext uri="{FF2B5EF4-FFF2-40B4-BE49-F238E27FC236}">
                <a16:creationId xmlns:a16="http://schemas.microsoft.com/office/drawing/2014/main" id="{67B765B0-6361-C04D-ADC5-B6CEF6BA18AC}"/>
              </a:ext>
            </a:extLst>
          </p:cNvPr>
          <p:cNvSpPr>
            <a:spLocks noGrp="1"/>
          </p:cNvSpPr>
          <p:nvPr>
            <p:ph idx="1"/>
          </p:nvPr>
        </p:nvSpPr>
        <p:spPr>
          <a:xfrm>
            <a:off x="546655" y="1825625"/>
            <a:ext cx="10807148" cy="4320000"/>
          </a:xfrm>
          <a:prstGeom prst="rect">
            <a:avLst/>
          </a:prstGeom>
        </p:spPr>
        <p:txBody>
          <a:bodyPr vert="horz" lIns="91440" tIns="45720" rIns="91440" bIns="45720" rtlCol="0">
            <a:normAutofit/>
          </a:bodyPr>
          <a:lstStyle>
            <a:lvl1pPr>
              <a:spcBef>
                <a:spcPts val="600"/>
              </a:spcBef>
              <a:spcAft>
                <a:spcPts val="0"/>
              </a:spcAft>
              <a:defRPr/>
            </a:lvl1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89263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nsi hoit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Kuva, joka sisältää kohteen teksti&#10;&#10;Kuvaus luotu automaattisesti">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0" name="Alatunnisteen paikkamerkki 2">
            <a:extLst>
              <a:ext uri="{FF2B5EF4-FFF2-40B4-BE49-F238E27FC236}">
                <a16:creationId xmlns:a16="http://schemas.microsoft.com/office/drawing/2014/main" id="{1E356BC5-6FBE-BB4E-B8B8-390D9894AFE6}"/>
              </a:ext>
            </a:extLst>
          </p:cNvPr>
          <p:cNvSpPr>
            <a:spLocks noGrp="1"/>
          </p:cNvSpPr>
          <p:nvPr>
            <p:ph type="ftr" sz="quarter" idx="10"/>
          </p:nvPr>
        </p:nvSpPr>
        <p:spPr>
          <a:xfrm>
            <a:off x="8610598" y="6301946"/>
            <a:ext cx="2743201" cy="265002"/>
          </a:xfrm>
          <a:prstGeom prst="rect">
            <a:avLst/>
          </a:prstGeom>
        </p:spPr>
        <p:txBody>
          <a:bodyPr/>
          <a:lstStyle/>
          <a:p>
            <a:endParaRPr lang="fi-FI" dirty="0"/>
          </a:p>
        </p:txBody>
      </p:sp>
      <p:sp>
        <p:nvSpPr>
          <p:cNvPr id="13" name="Otsikko 1">
            <a:extLst>
              <a:ext uri="{FF2B5EF4-FFF2-40B4-BE49-F238E27FC236}">
                <a16:creationId xmlns:a16="http://schemas.microsoft.com/office/drawing/2014/main" id="{27FBF0D9-3C18-4F49-AE80-ECD3F724415E}"/>
              </a:ext>
            </a:extLst>
          </p:cNvPr>
          <p:cNvSpPr>
            <a:spLocks noGrp="1"/>
          </p:cNvSpPr>
          <p:nvPr>
            <p:ph type="ctrTitle"/>
          </p:nvPr>
        </p:nvSpPr>
        <p:spPr>
          <a:xfrm>
            <a:off x="6517677" y="701270"/>
            <a:ext cx="483612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14" name="Alaotsikko 2">
            <a:extLst>
              <a:ext uri="{FF2B5EF4-FFF2-40B4-BE49-F238E27FC236}">
                <a16:creationId xmlns:a16="http://schemas.microsoft.com/office/drawing/2014/main" id="{EA21B6E0-7688-DE4C-9620-189C75DE1A1B}"/>
              </a:ext>
            </a:extLst>
          </p:cNvPr>
          <p:cNvSpPr>
            <a:spLocks noGrp="1"/>
          </p:cNvSpPr>
          <p:nvPr>
            <p:ph type="subTitle" idx="1" hasCustomPrompt="1"/>
          </p:nvPr>
        </p:nvSpPr>
        <p:spPr>
          <a:xfrm>
            <a:off x="6517677" y="4415481"/>
            <a:ext cx="4836121"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132526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tsikko ja teksti kuvapaika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23072697-FA94-6446-BDEB-672615BF65AB}"/>
              </a:ext>
            </a:extLst>
          </p:cNvPr>
          <p:cNvSpPr/>
          <p:nvPr userDrawn="1"/>
        </p:nvSpPr>
        <p:spPr>
          <a:xfrm>
            <a:off x="6984998" y="0"/>
            <a:ext cx="5207002"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0" y="0"/>
            <a:ext cx="12191999" cy="6857997"/>
          </a:xfrm>
          <a:prstGeom prst="rect">
            <a:avLst/>
          </a:prstGeom>
          <a:solidFill>
            <a:srgbClr val="FFE5E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p>
            <a:fld id="{3CCEC50A-EC5D-6049-A135-EB130C1E40A7}" type="slidenum">
              <a:rPr lang="fi-FI" smtClean="0"/>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tx1"/>
                </a:solidFill>
              </a:defRPr>
            </a:lvl1pPr>
          </a:lstStyle>
          <a:p>
            <a:endParaRPr lang="fi-FI" dirty="0"/>
          </a:p>
        </p:txBody>
      </p:sp>
      <p:grpSp>
        <p:nvGrpSpPr>
          <p:cNvPr id="9" name="Ryhmä 8">
            <a:extLst>
              <a:ext uri="{FF2B5EF4-FFF2-40B4-BE49-F238E27FC236}">
                <a16:creationId xmlns:a16="http://schemas.microsoft.com/office/drawing/2014/main" id="{C2D53395-D2DF-2145-9417-08B26D11D004}"/>
              </a:ext>
            </a:extLst>
          </p:cNvPr>
          <p:cNvGrpSpPr/>
          <p:nvPr userDrawn="1"/>
        </p:nvGrpSpPr>
        <p:grpSpPr>
          <a:xfrm>
            <a:off x="0" y="3494314"/>
            <a:ext cx="12192000" cy="3363686"/>
            <a:chOff x="0" y="3494314"/>
            <a:chExt cx="12192000" cy="3363686"/>
          </a:xfrm>
        </p:grpSpPr>
        <p:sp>
          <p:nvSpPr>
            <p:cNvPr id="12" name="Suorakulmio 11">
              <a:extLst>
                <a:ext uri="{FF2B5EF4-FFF2-40B4-BE49-F238E27FC236}">
                  <a16:creationId xmlns:a16="http://schemas.microsoft.com/office/drawing/2014/main" id="{7ACF5518-E855-B645-A4A1-884F0381E34E}"/>
                </a:ext>
              </a:extLst>
            </p:cNvPr>
            <p:cNvSpPr/>
            <p:nvPr userDrawn="1"/>
          </p:nvSpPr>
          <p:spPr>
            <a:xfrm>
              <a:off x="0" y="3494314"/>
              <a:ext cx="12192000" cy="2733571"/>
            </a:xfrm>
            <a:prstGeom prst="rect">
              <a:avLst/>
            </a:prstGeom>
            <a:blipFill>
              <a:blip r:embed="rId2"/>
              <a:stretch>
                <a:fillRect t="-1508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14">
              <a:extLst>
                <a:ext uri="{FF2B5EF4-FFF2-40B4-BE49-F238E27FC236}">
                  <a16:creationId xmlns:a16="http://schemas.microsoft.com/office/drawing/2014/main" id="{E1DB615A-D54B-1F44-B670-DE08F4FC8E98}"/>
                </a:ext>
              </a:extLst>
            </p:cNvPr>
            <p:cNvSpPr/>
            <p:nvPr userDrawn="1"/>
          </p:nvSpPr>
          <p:spPr>
            <a:xfrm>
              <a:off x="0" y="6227885"/>
              <a:ext cx="12192000" cy="63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6" name="Otsikko 1">
            <a:extLst>
              <a:ext uri="{FF2B5EF4-FFF2-40B4-BE49-F238E27FC236}">
                <a16:creationId xmlns:a16="http://schemas.microsoft.com/office/drawing/2014/main" id="{5CB55A49-B435-F147-BEF9-58A2ABAB30BA}"/>
              </a:ext>
            </a:extLst>
          </p:cNvPr>
          <p:cNvSpPr txBox="1">
            <a:spLocks/>
          </p:cNvSpPr>
          <p:nvPr userDrawn="1"/>
        </p:nvSpPr>
        <p:spPr>
          <a:xfrm>
            <a:off x="4800600" y="3856191"/>
            <a:ext cx="6553199" cy="170470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fi-FI" dirty="0"/>
          </a:p>
        </p:txBody>
      </p:sp>
      <p:sp>
        <p:nvSpPr>
          <p:cNvPr id="22" name="Otsikko 1">
            <a:extLst>
              <a:ext uri="{FF2B5EF4-FFF2-40B4-BE49-F238E27FC236}">
                <a16:creationId xmlns:a16="http://schemas.microsoft.com/office/drawing/2014/main" id="{C63ED6A6-7F9C-034D-B593-150A78820984}"/>
              </a:ext>
            </a:extLst>
          </p:cNvPr>
          <p:cNvSpPr>
            <a:spLocks noGrp="1"/>
          </p:cNvSpPr>
          <p:nvPr>
            <p:ph type="ctrTitle" hasCustomPrompt="1"/>
          </p:nvPr>
        </p:nvSpPr>
        <p:spPr>
          <a:xfrm>
            <a:off x="4800600" y="3856191"/>
            <a:ext cx="6553199" cy="1224814"/>
          </a:xfrm>
          <a:prstGeom prst="rect">
            <a:avLst/>
          </a:prstGeom>
        </p:spPr>
        <p:txBody>
          <a:bodyPr anchor="b">
            <a:noAutofit/>
          </a:bodyPr>
          <a:lstStyle>
            <a:lvl1pPr algn="l">
              <a:defRPr sz="3200" b="1">
                <a:latin typeface="Arial" panose="020B0604020202020204" pitchFamily="34" charset="0"/>
                <a:cs typeface="Arial" panose="020B0604020202020204" pitchFamily="34" charset="0"/>
              </a:defRPr>
            </a:lvl1pPr>
          </a:lstStyle>
          <a:p>
            <a:r>
              <a:rPr lang="en-GB" dirty="0"/>
              <a:t>Click to edit Master title style</a:t>
            </a:r>
            <a:endParaRPr lang="fi-FI" dirty="0"/>
          </a:p>
        </p:txBody>
      </p:sp>
      <p:sp>
        <p:nvSpPr>
          <p:cNvPr id="23" name="Alaotsikko 2">
            <a:extLst>
              <a:ext uri="{FF2B5EF4-FFF2-40B4-BE49-F238E27FC236}">
                <a16:creationId xmlns:a16="http://schemas.microsoft.com/office/drawing/2014/main" id="{28912AAF-8FBB-9B44-9D8A-2F78AB0823C7}"/>
              </a:ext>
            </a:extLst>
          </p:cNvPr>
          <p:cNvSpPr>
            <a:spLocks noGrp="1"/>
          </p:cNvSpPr>
          <p:nvPr>
            <p:ph type="subTitle" idx="1" hasCustomPrompt="1"/>
          </p:nvPr>
        </p:nvSpPr>
        <p:spPr>
          <a:xfrm>
            <a:off x="4800600" y="5342021"/>
            <a:ext cx="6553199" cy="1155032"/>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Muokkaa tekstin perustyylejä napsauttamalla</a:t>
            </a:r>
          </a:p>
        </p:txBody>
      </p:sp>
    </p:spTree>
    <p:extLst>
      <p:ext uri="{BB962C8B-B14F-4D97-AF65-F5344CB8AC3E}">
        <p14:creationId xmlns:p14="http://schemas.microsoft.com/office/powerpoint/2010/main" val="7553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p:nvPr>
        </p:nvSpPr>
        <p:spPr>
          <a:xfrm>
            <a:off x="838200" y="457308"/>
            <a:ext cx="9141823" cy="1445241"/>
          </a:xfrm>
          <a:prstGeom prst="rect">
            <a:avLst/>
          </a:prstGeom>
        </p:spPr>
        <p:txBody>
          <a:bodyPr anchor="b"/>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p:nvPr>
        </p:nvSpPr>
        <p:spPr>
          <a:xfrm>
            <a:off x="838200" y="2311053"/>
            <a:ext cx="10515600" cy="37188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endParaRPr lang="fi-FI" dirty="0"/>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cxnSp>
        <p:nvCxnSpPr>
          <p:cNvPr id="8" name="Suora yhdysviiva 7">
            <a:extLst>
              <a:ext uri="{FF2B5EF4-FFF2-40B4-BE49-F238E27FC236}">
                <a16:creationId xmlns:a16="http://schemas.microsoft.com/office/drawing/2014/main" id="{2FBA1795-2D78-6243-B83D-5CD869E2D4D6}"/>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6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F0F21A97-5FC2-2F4C-B06C-A30D520C9CB5}"/>
              </a:ext>
            </a:extLst>
          </p:cNvPr>
          <p:cNvSpPr>
            <a:spLocks noGrp="1"/>
          </p:cNvSpPr>
          <p:nvPr>
            <p:ph type="body" idx="1"/>
          </p:nvPr>
        </p:nvSpPr>
        <p:spPr>
          <a:xfrm>
            <a:off x="838200" y="2311053"/>
            <a:ext cx="10515600" cy="3720227"/>
          </a:xfrm>
          <a:prstGeom prst="rect">
            <a:avLst/>
          </a:prstGeom>
        </p:spPr>
        <p:txBody>
          <a:bodyPr vert="horz" wrap="square"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6D76C636-3E1B-3E4B-A36F-31573F7BC391}"/>
              </a:ext>
            </a:extLst>
          </p:cNvPr>
          <p:cNvSpPr>
            <a:spLocks noGrp="1"/>
          </p:cNvSpPr>
          <p:nvPr>
            <p:ph type="sldNum" sz="quarter" idx="4"/>
          </p:nvPr>
        </p:nvSpPr>
        <p:spPr>
          <a:xfrm>
            <a:off x="838200" y="6301946"/>
            <a:ext cx="2743200" cy="265002"/>
          </a:xfrm>
          <a:prstGeom prst="rect">
            <a:avLst/>
          </a:prstGeom>
        </p:spPr>
        <p:txBody>
          <a:bodyPr vert="horz" lIns="91440" tIns="45720" rIns="91440" bIns="45720" rtlCol="0" anchor="ctr"/>
          <a:lstStyle>
            <a:lvl1pPr algn="l">
              <a:defRPr sz="1050" b="0">
                <a:solidFill>
                  <a:schemeClr val="accent5"/>
                </a:solidFill>
              </a:defRPr>
            </a:lvl1pPr>
          </a:lstStyle>
          <a:p>
            <a:fld id="{3CCEC50A-EC5D-6049-A135-EB130C1E40A7}" type="slidenum">
              <a:rPr lang="fi-FI" smtClean="0"/>
              <a:pPr/>
              <a:t>‹#›</a:t>
            </a:fld>
            <a:endParaRPr lang="fi-FI" dirty="0"/>
          </a:p>
        </p:txBody>
      </p:sp>
      <p:pic>
        <p:nvPicPr>
          <p:cNvPr id="8" name="Kuva 7">
            <a:extLst>
              <a:ext uri="{FF2B5EF4-FFF2-40B4-BE49-F238E27FC236}">
                <a16:creationId xmlns:a16="http://schemas.microsoft.com/office/drawing/2014/main" id="{5A740146-1687-0847-A20F-74F66D5FB6BF}"/>
              </a:ext>
            </a:extLst>
          </p:cNvPr>
          <p:cNvPicPr>
            <a:picLocks noChangeAspect="1"/>
          </p:cNvPicPr>
          <p:nvPr userDrawn="1"/>
        </p:nvPicPr>
        <p:blipFill>
          <a:blip r:embed="rId34"/>
          <a:srcRect/>
          <a:stretch/>
        </p:blipFill>
        <p:spPr>
          <a:xfrm>
            <a:off x="10289160" y="457308"/>
            <a:ext cx="1431531" cy="533984"/>
          </a:xfrm>
          <a:prstGeom prst="rect">
            <a:avLst/>
          </a:prstGeom>
        </p:spPr>
      </p:pic>
      <p:sp>
        <p:nvSpPr>
          <p:cNvPr id="10" name="Tekstiruutu 9">
            <a:extLst>
              <a:ext uri="{FF2B5EF4-FFF2-40B4-BE49-F238E27FC236}">
                <a16:creationId xmlns:a16="http://schemas.microsoft.com/office/drawing/2014/main" id="{1310F337-A15D-9744-9C8B-E78499924483}"/>
              </a:ext>
            </a:extLst>
          </p:cNvPr>
          <p:cNvSpPr txBox="1"/>
          <p:nvPr userDrawn="1"/>
        </p:nvSpPr>
        <p:spPr>
          <a:xfrm>
            <a:off x="1882942" y="204537"/>
            <a:ext cx="184731" cy="369332"/>
          </a:xfrm>
          <a:prstGeom prst="rect">
            <a:avLst/>
          </a:prstGeom>
          <a:noFill/>
        </p:spPr>
        <p:txBody>
          <a:bodyPr wrap="none" rtlCol="0">
            <a:spAutoFit/>
          </a:bodyPr>
          <a:lstStyle/>
          <a:p>
            <a:endParaRPr lang="fi-FI" dirty="0"/>
          </a:p>
        </p:txBody>
      </p:sp>
      <p:sp>
        <p:nvSpPr>
          <p:cNvPr id="12" name="Alatunnisteen paikkamerkki 11">
            <a:extLst>
              <a:ext uri="{FF2B5EF4-FFF2-40B4-BE49-F238E27FC236}">
                <a16:creationId xmlns:a16="http://schemas.microsoft.com/office/drawing/2014/main" id="{C1678FEA-B54B-2843-957C-94862608B57E}"/>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13" name="Otsikon paikkamerkki 12">
            <a:extLst>
              <a:ext uri="{FF2B5EF4-FFF2-40B4-BE49-F238E27FC236}">
                <a16:creationId xmlns:a16="http://schemas.microsoft.com/office/drawing/2014/main" id="{777E7021-BAAB-2A47-82BA-8EC7234052CB}"/>
              </a:ext>
            </a:extLst>
          </p:cNvPr>
          <p:cNvSpPr>
            <a:spLocks noGrp="1"/>
          </p:cNvSpPr>
          <p:nvPr>
            <p:ph type="title"/>
          </p:nvPr>
        </p:nvSpPr>
        <p:spPr>
          <a:xfrm>
            <a:off x="838200" y="365125"/>
            <a:ext cx="9148354" cy="1528505"/>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79783373"/>
      </p:ext>
    </p:extLst>
  </p:cSld>
  <p:clrMap bg1="lt1" tx1="dk1" bg2="lt2" tx2="dk2" accent1="accent1" accent2="accent2" accent3="accent3" accent4="accent4" accent5="accent5" accent6="accent6" hlink="hlink" folHlink="folHlink"/>
  <p:sldLayoutIdLst>
    <p:sldLayoutId id="2147483688" r:id="rId1"/>
    <p:sldLayoutId id="2147483710" r:id="rId2"/>
    <p:sldLayoutId id="2147483696" r:id="rId3"/>
    <p:sldLayoutId id="2147483713" r:id="rId4"/>
    <p:sldLayoutId id="2147483711" r:id="rId5"/>
    <p:sldLayoutId id="2147483658" r:id="rId6"/>
    <p:sldLayoutId id="2147483714" r:id="rId7"/>
    <p:sldLayoutId id="2147483712" r:id="rId8"/>
    <p:sldLayoutId id="2147483650" r:id="rId9"/>
    <p:sldLayoutId id="2147483708" r:id="rId10"/>
    <p:sldLayoutId id="2147483676" r:id="rId11"/>
    <p:sldLayoutId id="2147483651" r:id="rId12"/>
    <p:sldLayoutId id="2147483675" r:id="rId13"/>
    <p:sldLayoutId id="2147483686" r:id="rId14"/>
    <p:sldLayoutId id="2147483680" r:id="rId15"/>
    <p:sldLayoutId id="2147483664" r:id="rId16"/>
    <p:sldLayoutId id="2147483697" r:id="rId17"/>
    <p:sldLayoutId id="2147483698" r:id="rId18"/>
    <p:sldLayoutId id="2147483700" r:id="rId19"/>
    <p:sldLayoutId id="2147483701" r:id="rId20"/>
    <p:sldLayoutId id="2147483702" r:id="rId21"/>
    <p:sldLayoutId id="2147483703" r:id="rId22"/>
    <p:sldLayoutId id="2147483704" r:id="rId23"/>
    <p:sldLayoutId id="2147483699" r:id="rId24"/>
    <p:sldLayoutId id="2147483705" r:id="rId25"/>
    <p:sldLayoutId id="2147483652" r:id="rId26"/>
    <p:sldLayoutId id="2147483657" r:id="rId27"/>
    <p:sldLayoutId id="2147483654" r:id="rId28"/>
    <p:sldLayoutId id="2147483683" r:id="rId29"/>
    <p:sldLayoutId id="2147483655" r:id="rId30"/>
    <p:sldLayoutId id="2147483707" r:id="rId31"/>
    <p:sldLayoutId id="2147483716" r:id="rId32"/>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165600" indent="-165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165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165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165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165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AD5961E-7DAA-4D20-B656-1C2ABA21F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2D9C794-AE70-4187-A186-109E9A24BF7D}"/>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C7D4488-C5EF-4B11-B69B-D536C6A14F7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75F09-6C16-4BE3-BB3E-C6DB0F0A7B02}" type="datetimeFigureOut">
              <a:rPr lang="fi-FI" smtClean="0"/>
              <a:t>22.11.2022</a:t>
            </a:fld>
            <a:endParaRPr lang="fi-FI"/>
          </a:p>
        </p:txBody>
      </p:sp>
      <p:sp>
        <p:nvSpPr>
          <p:cNvPr id="5" name="Alatunnisteen paikkamerkki 4">
            <a:extLst>
              <a:ext uri="{FF2B5EF4-FFF2-40B4-BE49-F238E27FC236}">
                <a16:creationId xmlns:a16="http://schemas.microsoft.com/office/drawing/2014/main" id="{80AAC17B-6EFD-4982-B53E-C23133DFB9C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2049A8B-E968-4201-B685-AFFE2BC043E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DBDDB-018E-4224-AE23-0DBAC6C620A4}" type="slidenum">
              <a:rPr lang="fi-FI" smtClean="0"/>
              <a:t>‹#›</a:t>
            </a:fld>
            <a:endParaRPr lang="fi-FI"/>
          </a:p>
        </p:txBody>
      </p:sp>
    </p:spTree>
    <p:extLst>
      <p:ext uri="{BB962C8B-B14F-4D97-AF65-F5344CB8AC3E}">
        <p14:creationId xmlns:p14="http://schemas.microsoft.com/office/powerpoint/2010/main" val="19798213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12802" y="312001"/>
            <a:ext cx="10769599" cy="1299027"/>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12802" y="1881603"/>
            <a:ext cx="10769599" cy="433170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992822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hdr="0"/>
  <p:txStyles>
    <p:titleStyle>
      <a:lvl1pPr algn="l" defTabSz="1219140" rtl="0" eaLnBrk="1" latinLnBrk="0" hangingPunct="1">
        <a:spcBef>
          <a:spcPct val="0"/>
        </a:spcBef>
        <a:buNone/>
        <a:defRPr sz="4267" b="1" kern="1200">
          <a:solidFill>
            <a:schemeClr val="tx1">
              <a:lumMod val="85000"/>
              <a:lumOff val="15000"/>
            </a:schemeClr>
          </a:solidFill>
          <a:latin typeface="Arial Narrow" panose="020B0606020202030204" pitchFamily="34" charset="0"/>
          <a:ea typeface="+mj-ea"/>
          <a:cs typeface="+mj-cs"/>
        </a:defRPr>
      </a:lvl1pPr>
    </p:titleStyle>
    <p:bodyStyle>
      <a:lvl1pPr marL="357699" indent="-357699" algn="l" defTabSz="1219140" rtl="0" eaLnBrk="1" latinLnBrk="0" hangingPunct="1">
        <a:spcBef>
          <a:spcPts val="1867"/>
        </a:spcBef>
        <a:buClr>
          <a:schemeClr val="accent1"/>
        </a:buClr>
        <a:buFont typeface="Arial" panose="020B0604020202020204" pitchFamily="34" charset="0"/>
        <a:buChar char="•"/>
        <a:defRPr sz="2667" kern="1200">
          <a:solidFill>
            <a:schemeClr val="tx1"/>
          </a:solidFill>
          <a:latin typeface="+mn-lt"/>
          <a:ea typeface="+mn-ea"/>
          <a:cs typeface="+mn-cs"/>
        </a:defRPr>
      </a:lvl1pPr>
      <a:lvl2pPr marL="958803" indent="-349234" algn="l" defTabSz="1219140" rtl="0" eaLnBrk="1" latinLnBrk="0" hangingPunct="1">
        <a:spcBef>
          <a:spcPts val="1867"/>
        </a:spcBef>
        <a:buClr>
          <a:schemeClr val="accent1"/>
        </a:buClr>
        <a:buFont typeface="Arial" panose="020B0604020202020204" pitchFamily="34" charset="0"/>
        <a:buChar char="•"/>
        <a:defRPr sz="2400" kern="1200">
          <a:solidFill>
            <a:schemeClr val="tx1"/>
          </a:solidFill>
          <a:latin typeface="+mn-lt"/>
          <a:ea typeface="+mn-ea"/>
          <a:cs typeface="+mn-cs"/>
        </a:defRPr>
      </a:lvl2pPr>
      <a:lvl3pPr marL="1316502" indent="-243405" algn="l" defTabSz="121914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3pPr>
      <a:lvl4pPr marL="1557789" indent="-241289" algn="l" defTabSz="121914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4pPr>
      <a:lvl5pPr marL="1790610" indent="-232822" algn="l" defTabSz="1219140" rtl="0" eaLnBrk="1" latinLnBrk="0" hangingPunct="1">
        <a:spcBef>
          <a:spcPts val="1867"/>
        </a:spcBef>
        <a:buClr>
          <a:schemeClr val="accent1"/>
        </a:buClr>
        <a:buFont typeface="Arial" panose="020B0604020202020204" pitchFamily="34" charset="0"/>
        <a:buChar char="•"/>
        <a:defRPr sz="18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24988" y="2194559"/>
            <a:ext cx="10515599" cy="2564985"/>
          </a:xfrm>
        </p:spPr>
        <p:txBody>
          <a:bodyPr/>
          <a:lstStyle/>
          <a:p>
            <a:r>
              <a:rPr lang="fi-FI" altLang="fi-FI" dirty="0">
                <a:latin typeface="Calibri Light" panose="020F0302020204030204" pitchFamily="34" charset="0"/>
                <a:ea typeface="Calibri" panose="020F0502020204030204" pitchFamily="34" charset="0"/>
                <a:cs typeface="Calibri Light" panose="020F0302020204030204" pitchFamily="34" charset="0"/>
              </a:rPr>
              <a:t>Työkyvyn tuki –</a:t>
            </a:r>
            <a:br>
              <a:rPr lang="fi-FI" altLang="fi-FI" dirty="0">
                <a:latin typeface="Calibri Light" panose="020F0302020204030204" pitchFamily="34" charset="0"/>
                <a:ea typeface="Calibri" panose="020F0502020204030204" pitchFamily="34" charset="0"/>
                <a:cs typeface="Calibri Light" panose="020F0302020204030204" pitchFamily="34" charset="0"/>
              </a:rPr>
            </a:br>
            <a:r>
              <a:rPr lang="fi-FI" altLang="fi-FI" dirty="0">
                <a:latin typeface="Calibri Light" panose="020F0302020204030204" pitchFamily="34" charset="0"/>
                <a:ea typeface="Calibri" panose="020F0502020204030204" pitchFamily="34" charset="0"/>
                <a:cs typeface="Calibri Light" panose="020F0302020204030204" pitchFamily="34" charset="0"/>
              </a:rPr>
              <a:t>Kuntoutuksen kehittäminen Tulevaisuuden </a:t>
            </a:r>
            <a:r>
              <a:rPr lang="fi-FI" altLang="fi-FI" dirty="0" err="1">
                <a:latin typeface="Calibri Light" panose="020F0302020204030204" pitchFamily="34" charset="0"/>
                <a:ea typeface="Calibri" panose="020F0502020204030204" pitchFamily="34" charset="0"/>
                <a:cs typeface="Calibri Light" panose="020F0302020204030204" pitchFamily="34" charset="0"/>
              </a:rPr>
              <a:t>sote</a:t>
            </a:r>
            <a:r>
              <a:rPr lang="fi-FI" altLang="fi-FI" dirty="0">
                <a:latin typeface="Calibri Light" panose="020F0302020204030204" pitchFamily="34" charset="0"/>
                <a:ea typeface="Calibri" panose="020F0502020204030204" pitchFamily="34" charset="0"/>
                <a:cs typeface="Calibri Light" panose="020F0302020204030204" pitchFamily="34" charset="0"/>
              </a:rPr>
              <a:t>-keskusohjelmassa</a:t>
            </a:r>
            <a:endParaRPr lang="fi-FI" dirty="0"/>
          </a:p>
        </p:txBody>
      </p:sp>
      <p:sp>
        <p:nvSpPr>
          <p:cNvPr id="3" name="Alaotsikko 2"/>
          <p:cNvSpPr>
            <a:spLocks noGrp="1"/>
          </p:cNvSpPr>
          <p:nvPr>
            <p:ph type="subTitle" idx="1"/>
          </p:nvPr>
        </p:nvSpPr>
        <p:spPr>
          <a:xfrm>
            <a:off x="838199" y="4916299"/>
            <a:ext cx="10515599" cy="1033883"/>
          </a:xfrm>
        </p:spPr>
        <p:txBody>
          <a:bodyPr>
            <a:normAutofit fontScale="47500" lnSpcReduction="20000"/>
          </a:bodyPr>
          <a:lstStyle/>
          <a:p>
            <a:r>
              <a:rPr lang="fi-FI" altLang="fi-FI" sz="2500" b="1" dirty="0"/>
              <a:t>Terttu Piippo, projektisuunnittelija, </a:t>
            </a:r>
            <a:r>
              <a:rPr lang="fi-FI" altLang="fi-FI" sz="2500" b="1" dirty="0" err="1">
                <a:ea typeface="Calibri" panose="020F0502020204030204" pitchFamily="34" charset="0"/>
                <a:cs typeface="Calibri" panose="020F0502020204030204" pitchFamily="34" charset="0"/>
              </a:rPr>
              <a:t>Pohjois</a:t>
            </a:r>
            <a:r>
              <a:rPr lang="fi-FI" altLang="fi-FI" sz="2500" b="1" dirty="0">
                <a:ea typeface="Calibri" panose="020F0502020204030204" pitchFamily="34" charset="0"/>
                <a:cs typeface="Calibri" panose="020F0502020204030204" pitchFamily="34" charset="0"/>
              </a:rPr>
              <a:t>-Pohjanmaan Tulevaisuuden </a:t>
            </a:r>
            <a:r>
              <a:rPr lang="fi-FI" altLang="fi-FI" sz="2500" b="1" dirty="0" err="1">
                <a:ea typeface="Calibri" panose="020F0502020204030204" pitchFamily="34" charset="0"/>
                <a:cs typeface="Calibri" panose="020F0502020204030204" pitchFamily="34" charset="0"/>
              </a:rPr>
              <a:t>sote</a:t>
            </a:r>
            <a:r>
              <a:rPr lang="fi-FI" altLang="fi-FI" sz="2500" b="1" dirty="0">
                <a:ea typeface="Calibri" panose="020F0502020204030204" pitchFamily="34" charset="0"/>
                <a:cs typeface="Calibri" panose="020F0502020204030204" pitchFamily="34" charset="0"/>
              </a:rPr>
              <a:t>-keskus –kehittämishanke,  kuntoutuksen kehittämisohjelma</a:t>
            </a:r>
            <a:br>
              <a:rPr lang="fi-FI" altLang="fi-FI" sz="2500" b="1" dirty="0">
                <a:ea typeface="Calibri" panose="020F0502020204030204" pitchFamily="34" charset="0"/>
                <a:cs typeface="Calibri" panose="020F0502020204030204" pitchFamily="34" charset="0"/>
              </a:rPr>
            </a:br>
            <a:r>
              <a:rPr lang="fi-FI" altLang="fi-FI" sz="2500" b="1" dirty="0">
                <a:ea typeface="Calibri" panose="020F0502020204030204" pitchFamily="34" charset="0"/>
                <a:cs typeface="Calibri" panose="020F0502020204030204" pitchFamily="34" charset="0"/>
              </a:rPr>
              <a:t>Saara Penttilä, projektisuunnittelija, </a:t>
            </a:r>
            <a:r>
              <a:rPr lang="fi-FI" altLang="fi-FI" sz="2500" b="1" dirty="0" err="1">
                <a:ea typeface="Calibri" panose="020F0502020204030204" pitchFamily="34" charset="0"/>
                <a:cs typeface="Calibri" panose="020F0502020204030204" pitchFamily="34" charset="0"/>
              </a:rPr>
              <a:t>Pohjois</a:t>
            </a:r>
            <a:r>
              <a:rPr lang="fi-FI" altLang="fi-FI" sz="2500" b="1" dirty="0">
                <a:ea typeface="Calibri" panose="020F0502020204030204" pitchFamily="34" charset="0"/>
                <a:cs typeface="Calibri" panose="020F0502020204030204" pitchFamily="34" charset="0"/>
              </a:rPr>
              <a:t>-Pohjanmaan Tulevaisuuden </a:t>
            </a:r>
            <a:r>
              <a:rPr lang="fi-FI" altLang="fi-FI" sz="2500" b="1" dirty="0" err="1">
                <a:ea typeface="Calibri" panose="020F0502020204030204" pitchFamily="34" charset="0"/>
                <a:cs typeface="Calibri" panose="020F0502020204030204" pitchFamily="34" charset="0"/>
              </a:rPr>
              <a:t>sote</a:t>
            </a:r>
            <a:r>
              <a:rPr lang="fi-FI" altLang="fi-FI" sz="2500" b="1" dirty="0">
                <a:ea typeface="Calibri" panose="020F0502020204030204" pitchFamily="34" charset="0"/>
                <a:cs typeface="Calibri" panose="020F0502020204030204" pitchFamily="34" charset="0"/>
              </a:rPr>
              <a:t>-keskus –kehittämishanke,  kuntoutuksen kehittämisohjelma</a:t>
            </a:r>
            <a:r>
              <a:rPr lang="fi-FI" altLang="fi-FI" b="1" dirty="0"/>
              <a:t/>
            </a:r>
            <a:br>
              <a:rPr lang="fi-FI" altLang="fi-FI" b="1" dirty="0"/>
            </a:br>
            <a:endParaRPr lang="fi-FI" dirty="0"/>
          </a:p>
        </p:txBody>
      </p:sp>
    </p:spTree>
    <p:extLst>
      <p:ext uri="{BB962C8B-B14F-4D97-AF65-F5344CB8AC3E}">
        <p14:creationId xmlns:p14="http://schemas.microsoft.com/office/powerpoint/2010/main" val="15799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91548"/>
            <a:ext cx="9141823" cy="1445241"/>
          </a:xfrm>
        </p:spPr>
        <p:txBody>
          <a:bodyPr/>
          <a:lstStyle/>
          <a:p>
            <a:r>
              <a:rPr lang="fi-FI" dirty="0" smtClean="0"/>
              <a:t>Työkyvyn tuen mallin rakentaminen</a:t>
            </a:r>
            <a:endParaRPr lang="fi-FI" dirty="0"/>
          </a:p>
        </p:txBody>
      </p:sp>
      <p:sp>
        <p:nvSpPr>
          <p:cNvPr id="3" name="Sisällön paikkamerkki 2"/>
          <p:cNvSpPr>
            <a:spLocks noGrp="1"/>
          </p:cNvSpPr>
          <p:nvPr>
            <p:ph idx="1"/>
          </p:nvPr>
        </p:nvSpPr>
        <p:spPr>
          <a:xfrm>
            <a:off x="646611" y="2126927"/>
            <a:ext cx="10944497" cy="4000847"/>
          </a:xfrm>
        </p:spPr>
        <p:txBody>
          <a:bodyPr>
            <a:noAutofit/>
          </a:bodyPr>
          <a:lstStyle/>
          <a:p>
            <a:r>
              <a:rPr lang="fi-FI" sz="1400" dirty="0" smtClean="0"/>
              <a:t>Työkyvyn tuen tiimi: työkyvyn tuen mallia on kehitetty Tulevaisuuden </a:t>
            </a:r>
            <a:r>
              <a:rPr lang="fi-FI" sz="1400" dirty="0" err="1" smtClean="0"/>
              <a:t>sote</a:t>
            </a:r>
            <a:r>
              <a:rPr lang="fi-FI" sz="1400" dirty="0" smtClean="0"/>
              <a:t>-keskus </a:t>
            </a:r>
            <a:r>
              <a:rPr lang="fi-FI" sz="1400" dirty="0"/>
              <a:t>-</a:t>
            </a:r>
            <a:r>
              <a:rPr lang="fi-FI" sz="1400" dirty="0" smtClean="0"/>
              <a:t>hankkeessa työkyvyn tuen monialaisessa kehittämistiimissä, jossa on jäseniä eri kehittämisohjelmista, Työterveyslaitokselta, </a:t>
            </a:r>
            <a:r>
              <a:rPr lang="fi-FI" sz="1400" dirty="0" err="1" smtClean="0"/>
              <a:t>THL:ltä</a:t>
            </a:r>
            <a:r>
              <a:rPr lang="fi-FI" sz="1400" dirty="0" smtClean="0"/>
              <a:t>, Kelalta, TYP –verkostosta ja työkyky -hankkeesta/työllisyyspalvelusta.</a:t>
            </a:r>
          </a:p>
          <a:p>
            <a:r>
              <a:rPr lang="fi-FI" sz="1400" dirty="0" err="1" smtClean="0"/>
              <a:t>Webinaarit</a:t>
            </a:r>
            <a:r>
              <a:rPr lang="fi-FI" sz="1400" dirty="0" smtClean="0"/>
              <a:t>: vuonna 2022 on järjestetty seitsemän </a:t>
            </a:r>
            <a:r>
              <a:rPr lang="fi-FI" sz="1400" dirty="0"/>
              <a:t>T</a:t>
            </a:r>
            <a:r>
              <a:rPr lang="fi-FI" sz="1400" dirty="0" smtClean="0"/>
              <a:t>yökyvyn tuki </a:t>
            </a:r>
            <a:r>
              <a:rPr lang="fi-FI" sz="1400" dirty="0" err="1" smtClean="0"/>
              <a:t>Pohjois</a:t>
            </a:r>
            <a:r>
              <a:rPr lang="fi-FI" sz="1400" dirty="0" smtClean="0"/>
              <a:t>-Pohjanmaalla -</a:t>
            </a:r>
            <a:r>
              <a:rPr lang="fi-FI" sz="1400" dirty="0" err="1" smtClean="0"/>
              <a:t>webinaaria</a:t>
            </a:r>
            <a:r>
              <a:rPr lang="fi-FI" sz="1400" dirty="0" smtClean="0"/>
              <a:t> (yhteensä 920 osallistujaa) eri työkyvyn tuen teemoista. </a:t>
            </a:r>
            <a:r>
              <a:rPr lang="fi-FI" sz="1400" dirty="0" err="1" smtClean="0"/>
              <a:t>Webinaareissa</a:t>
            </a:r>
            <a:r>
              <a:rPr lang="fi-FI" sz="1400" dirty="0" smtClean="0"/>
              <a:t> on ollut puheenvuoroja mm. </a:t>
            </a:r>
            <a:r>
              <a:rPr lang="fi-FI" sz="1400" dirty="0" err="1" smtClean="0"/>
              <a:t>STM:stä</a:t>
            </a:r>
            <a:r>
              <a:rPr lang="fi-FI" sz="1400" dirty="0" smtClean="0"/>
              <a:t>, </a:t>
            </a:r>
            <a:r>
              <a:rPr lang="fi-FI" sz="1400" dirty="0" err="1" smtClean="0"/>
              <a:t>TEM:stä</a:t>
            </a:r>
            <a:r>
              <a:rPr lang="fi-FI" sz="1400" dirty="0" smtClean="0"/>
              <a:t>, </a:t>
            </a:r>
            <a:r>
              <a:rPr lang="fi-FI" sz="1400" dirty="0" err="1" smtClean="0"/>
              <a:t>THL:stä</a:t>
            </a:r>
            <a:r>
              <a:rPr lang="fi-FI" sz="1400" dirty="0" smtClean="0"/>
              <a:t>, Työterveyslaitokselta, Valtion ravitsemusneuvottelukunnasta, </a:t>
            </a:r>
            <a:r>
              <a:rPr lang="fi-FI" sz="1400" dirty="0"/>
              <a:t>kuntien </a:t>
            </a:r>
            <a:r>
              <a:rPr lang="fi-FI" sz="1400" dirty="0" smtClean="0"/>
              <a:t>työllisyyspalveluista ja nuorisopalveluista, oppilaitoksista, työterveyshuollosta, Työkykyohjelman ja  kuntien työllisyyshankkeista. Kahdeksas </a:t>
            </a:r>
            <a:r>
              <a:rPr lang="fi-FI" sz="1400" dirty="0" err="1" smtClean="0"/>
              <a:t>webinaari</a:t>
            </a:r>
            <a:r>
              <a:rPr lang="fi-FI" sz="1400" dirty="0" smtClean="0"/>
              <a:t> järjestetään 29.11, jossa puheenvuorot mm. hyvinvointialueelta, </a:t>
            </a:r>
            <a:r>
              <a:rPr lang="fi-FI" sz="1400" dirty="0" err="1" smtClean="0"/>
              <a:t>KELA:lta</a:t>
            </a:r>
            <a:r>
              <a:rPr lang="fi-FI" sz="1400" dirty="0" smtClean="0"/>
              <a:t> ja TE –toimistosta sekä TYP -verkostosta. </a:t>
            </a:r>
            <a:r>
              <a:rPr lang="fi-FI" sz="1400" dirty="0" err="1" smtClean="0"/>
              <a:t>Webinaareissa</a:t>
            </a:r>
            <a:r>
              <a:rPr lang="fi-FI" sz="1400" dirty="0" smtClean="0"/>
              <a:t> osallistuja ovat osallistuneet työpajaosuuksissa </a:t>
            </a:r>
            <a:r>
              <a:rPr lang="fi-FI" sz="1400" dirty="0" err="1" smtClean="0"/>
              <a:t>työkvyn</a:t>
            </a:r>
            <a:r>
              <a:rPr lang="fi-FI" sz="1400" dirty="0" smtClean="0"/>
              <a:t> tuen mallin kehittämiseen. </a:t>
            </a:r>
          </a:p>
          <a:p>
            <a:r>
              <a:rPr lang="fi-FI" sz="1400" dirty="0" smtClean="0"/>
              <a:t>Sisällön kehittäminen yhteistyössä työllisyysyhdyspinta -valmistelun kanssa: sisältöä on kehitetty saman aikaisesti työllisyysyhdyspinta –valmistelun kanssa osana monialaista kuntoutusta, yhdessä eri kehittämisohjelmien toimijoiden kanssa. </a:t>
            </a:r>
          </a:p>
          <a:p>
            <a:r>
              <a:rPr lang="fi-FI" sz="1400" dirty="0" smtClean="0"/>
              <a:t>Työkyvyn tuen pilotti: työkyvyn tuen pilotti on toteutettu yhden alueen kunnan ja </a:t>
            </a:r>
            <a:r>
              <a:rPr lang="fi-FI" sz="1400" dirty="0" err="1" smtClean="0"/>
              <a:t>sote</a:t>
            </a:r>
            <a:r>
              <a:rPr lang="fi-FI" sz="1400" dirty="0"/>
              <a:t> </a:t>
            </a:r>
            <a:r>
              <a:rPr lang="fi-FI" sz="1400" dirty="0" smtClean="0"/>
              <a:t>–toimijoiden kanssa. Pilotista saatuja kokemuksia ja tuloksia hyödynnetään työkyvyn tuen mallissa.</a:t>
            </a:r>
            <a:r>
              <a:rPr lang="fi-FI" sz="1600" dirty="0" smtClean="0"/>
              <a:t> </a:t>
            </a:r>
            <a:endParaRPr lang="fi-FI" sz="1600" dirty="0"/>
          </a:p>
        </p:txBody>
      </p:sp>
      <p:sp>
        <p:nvSpPr>
          <p:cNvPr id="4" name="Dian numeron paikkamerkki 3"/>
          <p:cNvSpPr>
            <a:spLocks noGrp="1"/>
          </p:cNvSpPr>
          <p:nvPr>
            <p:ph type="sldNum" sz="quarter" idx="12"/>
          </p:nvPr>
        </p:nvSpPr>
        <p:spPr/>
        <p:txBody>
          <a:bodyPr/>
          <a:lstStyle/>
          <a:p>
            <a:fld id="{3CCEC50A-EC5D-6049-A135-EB130C1E40A7}" type="slidenum">
              <a:rPr lang="fi-FI" smtClean="0"/>
              <a:pPr/>
              <a:t>10</a:t>
            </a:fld>
            <a:endParaRPr lang="fi-FI" dirty="0"/>
          </a:p>
        </p:txBody>
      </p:sp>
    </p:spTree>
    <p:extLst>
      <p:ext uri="{BB962C8B-B14F-4D97-AF65-F5344CB8AC3E}">
        <p14:creationId xmlns:p14="http://schemas.microsoft.com/office/powerpoint/2010/main" val="94145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Jatkosuunnitelmat</a:t>
            </a:r>
            <a:endParaRPr lang="fi-FI" dirty="0"/>
          </a:p>
        </p:txBody>
      </p:sp>
      <p:sp>
        <p:nvSpPr>
          <p:cNvPr id="3" name="Sisällön paikkamerkki 2"/>
          <p:cNvSpPr>
            <a:spLocks noGrp="1"/>
          </p:cNvSpPr>
          <p:nvPr>
            <p:ph idx="1"/>
          </p:nvPr>
        </p:nvSpPr>
        <p:spPr/>
        <p:txBody>
          <a:bodyPr/>
          <a:lstStyle/>
          <a:p>
            <a:r>
              <a:rPr lang="fi-FI" dirty="0" smtClean="0"/>
              <a:t>Työkyvyn tuen malli ja palvelupolut kuvataan </a:t>
            </a:r>
            <a:r>
              <a:rPr lang="fi-FI" dirty="0" err="1" smtClean="0"/>
              <a:t>Innokylään</a:t>
            </a:r>
            <a:r>
              <a:rPr lang="fi-FI" dirty="0" smtClean="0"/>
              <a:t> joulukuun 2022 aikana</a:t>
            </a:r>
          </a:p>
          <a:p>
            <a:r>
              <a:rPr lang="fi-FI" dirty="0" smtClean="0"/>
              <a:t>Alueelle on haettu rahoitusta Kestävän kasvun toisesta valtionavustushausta  Työkykyohjelman ja </a:t>
            </a:r>
            <a:r>
              <a:rPr lang="fi-FI" dirty="0" err="1" smtClean="0"/>
              <a:t>IPS:n</a:t>
            </a:r>
            <a:r>
              <a:rPr lang="fi-FI" dirty="0" smtClean="0"/>
              <a:t> laajennukseen.</a:t>
            </a:r>
          </a:p>
          <a:p>
            <a:r>
              <a:rPr lang="fi-FI" dirty="0" smtClean="0"/>
              <a:t>Tulevaisuuden </a:t>
            </a:r>
            <a:r>
              <a:rPr lang="fi-FI" dirty="0" err="1" smtClean="0"/>
              <a:t>sote</a:t>
            </a:r>
            <a:r>
              <a:rPr lang="fi-FI" dirty="0" smtClean="0"/>
              <a:t>-keskus –hankkeessa on varattu resurssia työkyvyn tuen jatkokehittämiseen.</a:t>
            </a:r>
            <a:endParaRPr lang="fi-FI" dirty="0"/>
          </a:p>
        </p:txBody>
      </p:sp>
      <p:sp>
        <p:nvSpPr>
          <p:cNvPr id="4" name="Dian numeron paikkamerkki 3"/>
          <p:cNvSpPr>
            <a:spLocks noGrp="1"/>
          </p:cNvSpPr>
          <p:nvPr>
            <p:ph type="sldNum" sz="quarter" idx="12"/>
          </p:nvPr>
        </p:nvSpPr>
        <p:spPr/>
        <p:txBody>
          <a:bodyPr/>
          <a:lstStyle/>
          <a:p>
            <a:fld id="{3CCEC50A-EC5D-6049-A135-EB130C1E40A7}" type="slidenum">
              <a:rPr lang="fi-FI" smtClean="0"/>
              <a:pPr/>
              <a:t>11</a:t>
            </a:fld>
            <a:endParaRPr lang="fi-FI" dirty="0"/>
          </a:p>
        </p:txBody>
      </p:sp>
    </p:spTree>
    <p:extLst>
      <p:ext uri="{BB962C8B-B14F-4D97-AF65-F5344CB8AC3E}">
        <p14:creationId xmlns:p14="http://schemas.microsoft.com/office/powerpoint/2010/main" val="266059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740864"/>
          </a:xfrm>
        </p:spPr>
        <p:txBody>
          <a:bodyPr/>
          <a:lstStyle/>
          <a:p>
            <a:r>
              <a:rPr lang="fi-FI" b="1" dirty="0">
                <a:solidFill>
                  <a:srgbClr val="06175E"/>
                </a:solidFill>
                <a:latin typeface="Arial" panose="020B0604020202020204" pitchFamily="34" charset="0"/>
                <a:cs typeface="Arial" panose="020B0604020202020204" pitchFamily="34" charset="0"/>
              </a:rPr>
              <a:t>Työkyvyn tuen kehittäminen</a:t>
            </a:r>
            <a:endParaRPr lang="fi-FI" dirty="0"/>
          </a:p>
        </p:txBody>
      </p:sp>
      <p:sp>
        <p:nvSpPr>
          <p:cNvPr id="3" name="Sisällön paikkamerkki 2"/>
          <p:cNvSpPr>
            <a:spLocks noGrp="1"/>
          </p:cNvSpPr>
          <p:nvPr>
            <p:ph sz="half" idx="1"/>
          </p:nvPr>
        </p:nvSpPr>
        <p:spPr>
          <a:xfrm>
            <a:off x="672737" y="1282519"/>
            <a:ext cx="5181600" cy="5123814"/>
          </a:xfrm>
        </p:spPr>
        <p:txBody>
          <a:bodyPr>
            <a:normAutofit fontScale="25000" lnSpcReduction="20000"/>
          </a:bodyPr>
          <a:lstStyle/>
          <a:p>
            <a:pPr marL="0" indent="0">
              <a:buNone/>
            </a:pPr>
            <a:r>
              <a:rPr lang="fi-FI" sz="6400" b="1" dirty="0"/>
              <a:t>Tavoitteet:</a:t>
            </a:r>
          </a:p>
          <a:p>
            <a:r>
              <a:rPr lang="fi-FI" sz="6400" dirty="0"/>
              <a:t>Työkyvyn tuen toimintamallit selkeytyvät ja yhtenäistyvät. </a:t>
            </a:r>
          </a:p>
          <a:p>
            <a:r>
              <a:rPr lang="fi-FI" sz="6400" dirty="0" err="1"/>
              <a:t>Sote</a:t>
            </a:r>
            <a:r>
              <a:rPr lang="fi-FI" sz="6400" dirty="0"/>
              <a:t>-keskuksissa toimii työkyvyn tuen tiimi /verkosto</a:t>
            </a:r>
            <a:r>
              <a:rPr lang="fi-FI" sz="6400" dirty="0" smtClean="0"/>
              <a:t>.</a:t>
            </a:r>
            <a:endParaRPr lang="fi-FI" sz="6400" dirty="0"/>
          </a:p>
          <a:p>
            <a:r>
              <a:rPr lang="fi-FI" sz="6400" dirty="0"/>
              <a:t>Monialaisia työkyvyn tuen palveluja tarvitsevan tukena on kokonaisuutta koordinoiva ammattilainen</a:t>
            </a:r>
            <a:r>
              <a:rPr lang="fi-FI" sz="6400" dirty="0" smtClean="0"/>
              <a:t>.</a:t>
            </a:r>
            <a:endParaRPr lang="fi-FI" sz="6400" dirty="0"/>
          </a:p>
          <a:p>
            <a:r>
              <a:rPr lang="fi-FI" sz="6400" dirty="0"/>
              <a:t>Monialainen palvelupolku on asiakkaalle yhtenäinen. </a:t>
            </a:r>
            <a:r>
              <a:rPr lang="fi-FI" sz="6400" dirty="0" err="1"/>
              <a:t>Yhteensovitettu</a:t>
            </a:r>
            <a:r>
              <a:rPr lang="fi-FI" sz="6400" dirty="0"/>
              <a:t> kokonaisuus sisältää vaikuttavaksi todetut työkyvyn tuen keinot ja asiakasosallisuuden</a:t>
            </a:r>
            <a:r>
              <a:rPr lang="fi-FI" sz="6400" dirty="0" smtClean="0"/>
              <a:t>.</a:t>
            </a:r>
            <a:endParaRPr lang="fi-FI" sz="6400" dirty="0"/>
          </a:p>
          <a:p>
            <a:r>
              <a:rPr lang="fi-FI" sz="6400" dirty="0"/>
              <a:t>Työkyvyn tuen tarpeen tunnistamisen ja tuen keinojen osaaminen vahvistuu monialaisen toimijaverkoston ammattilaisilla. </a:t>
            </a:r>
          </a:p>
          <a:p>
            <a:r>
              <a:rPr lang="fi-FI" sz="6400" dirty="0"/>
              <a:t>Lisätään tuetun työllistymisen menetelmien käyttöä, esim. laatukriteereihin perustuva tuetun työllistymisen työhönvalmennus IPS ( </a:t>
            </a:r>
            <a:r>
              <a:rPr lang="fi-FI" sz="6400" dirty="0" err="1"/>
              <a:t>Individual</a:t>
            </a:r>
            <a:r>
              <a:rPr lang="fi-FI" sz="6400" dirty="0"/>
              <a:t> </a:t>
            </a:r>
            <a:r>
              <a:rPr lang="fi-FI" sz="6400" dirty="0" err="1"/>
              <a:t>Placement</a:t>
            </a:r>
            <a:r>
              <a:rPr lang="fi-FI" sz="6400" dirty="0"/>
              <a:t> and </a:t>
            </a:r>
            <a:r>
              <a:rPr lang="fi-FI" sz="6400" dirty="0" err="1"/>
              <a:t>Support</a:t>
            </a:r>
            <a:r>
              <a:rPr lang="fi-FI" sz="6400" dirty="0"/>
              <a:t>)   </a:t>
            </a:r>
          </a:p>
          <a:p>
            <a:r>
              <a:rPr lang="fi-FI" sz="6400" dirty="0"/>
              <a:t>Työkyvyn tuen yhteistyö, työkäytännöt, sopiminen ja tiedonkulku tukevat asiakkaan kuntoutumista ja </a:t>
            </a:r>
            <a:r>
              <a:rPr lang="fi-FI" sz="6400" dirty="0" smtClean="0"/>
              <a:t>työllistymistä</a:t>
            </a:r>
            <a:endParaRPr lang="fi-FI" sz="6400" dirty="0"/>
          </a:p>
          <a:p>
            <a:r>
              <a:rPr lang="fi-FI" sz="6400" dirty="0"/>
              <a:t>Monialainen työkyvyn tuen -toiminta on  koordinoitua ja johdettua</a:t>
            </a:r>
            <a:r>
              <a:rPr lang="fi-FI" sz="6400" dirty="0" smtClean="0"/>
              <a:t>.</a:t>
            </a:r>
            <a:endParaRPr lang="fi-FI" sz="6400" dirty="0"/>
          </a:p>
          <a:p>
            <a:r>
              <a:rPr lang="fi-FI" sz="6400" dirty="0"/>
              <a:t>Toimintaa kehitetään ja  arvioidaan yhteisesti sovituilla tavoilla ja mittareilla.</a:t>
            </a:r>
          </a:p>
          <a:p>
            <a:endParaRPr lang="fi-FI" dirty="0"/>
          </a:p>
        </p:txBody>
      </p:sp>
      <p:sp>
        <p:nvSpPr>
          <p:cNvPr id="4" name="Sisällön paikkamerkki 3"/>
          <p:cNvSpPr>
            <a:spLocks noGrp="1"/>
          </p:cNvSpPr>
          <p:nvPr>
            <p:ph sz="half" idx="2"/>
          </p:nvPr>
        </p:nvSpPr>
        <p:spPr>
          <a:xfrm>
            <a:off x="6096000" y="1282519"/>
            <a:ext cx="5181600" cy="5205367"/>
          </a:xfrm>
        </p:spPr>
        <p:txBody>
          <a:bodyPr>
            <a:normAutofit fontScale="25000" lnSpcReduction="20000"/>
          </a:bodyPr>
          <a:lstStyle/>
          <a:p>
            <a:pPr marL="0" indent="0">
              <a:buNone/>
            </a:pPr>
            <a:r>
              <a:rPr lang="fi-FI" sz="6400" b="1" dirty="0"/>
              <a:t>Toimenpiteet:</a:t>
            </a:r>
          </a:p>
          <a:p>
            <a:r>
              <a:rPr lang="fi-FI" sz="6400" dirty="0"/>
              <a:t>Kuvataan työkyvyn tuen palvelupolut ja verkostot yhtenäiseksi kokonaisuudeksi ja täsmennetään eri toimijoiden rooleja yhdessä alueen ammattilaisten kanssa</a:t>
            </a:r>
            <a:r>
              <a:rPr lang="fi-FI" sz="6400" dirty="0" smtClean="0"/>
              <a:t>.</a:t>
            </a:r>
            <a:endParaRPr lang="fi-FI" sz="6400" dirty="0"/>
          </a:p>
          <a:p>
            <a:r>
              <a:rPr lang="fi-FI" sz="6400" dirty="0" err="1"/>
              <a:t>Yhteiskehitetään</a:t>
            </a:r>
            <a:r>
              <a:rPr lang="fi-FI" sz="6400" dirty="0"/>
              <a:t> hyvinvointialueelle yhteinen sosiaalisen kuntoutuksen ja kuntouttavan työtoiminnan palvelupolun runko</a:t>
            </a:r>
            <a:r>
              <a:rPr lang="fi-FI" sz="6400" dirty="0" smtClean="0"/>
              <a:t>.</a:t>
            </a:r>
            <a:endParaRPr lang="fi-FI" sz="6400" dirty="0"/>
          </a:p>
          <a:p>
            <a:r>
              <a:rPr lang="fi-FI" sz="6400" dirty="0"/>
              <a:t>Työkyvyn tuen kehittämisen ydintiimi (joka täydentyy), vastaa kokonaisuuden etenemisestä ja tekee kehittämistyötä monialaisen työkyvyn tuen kehittämisverkoston kanssa</a:t>
            </a:r>
            <a:r>
              <a:rPr lang="fi-FI" sz="6400" dirty="0" smtClean="0"/>
              <a:t>.</a:t>
            </a:r>
            <a:endParaRPr lang="fi-FI" sz="6400" dirty="0"/>
          </a:p>
          <a:p>
            <a:r>
              <a:rPr lang="fi-FI" sz="6400" dirty="0"/>
              <a:t>Toimitaan yhteistyössä mm. TYP-verkoston, kuntoutuksen maakunnallisen järjestöverkoston ja työllisyysyhdyspintavalmistelun kanssa</a:t>
            </a:r>
            <a:r>
              <a:rPr lang="fi-FI" sz="6400" dirty="0" smtClean="0"/>
              <a:t>.</a:t>
            </a:r>
            <a:endParaRPr lang="fi-FI" sz="6400" dirty="0"/>
          </a:p>
          <a:p>
            <a:r>
              <a:rPr lang="fi-FI" sz="6400" dirty="0"/>
              <a:t>Tuetun työkyvyn tuen menetelmien  (laatukriteereihin perustuva työhön valmennus, IPS) käyttöön ottamiseksi </a:t>
            </a:r>
            <a:r>
              <a:rPr lang="fi-FI" sz="6400" smtClean="0"/>
              <a:t>on haettu </a:t>
            </a:r>
            <a:r>
              <a:rPr lang="fi-FI" sz="6400" dirty="0"/>
              <a:t>rahoitusta Kestävän kasvun toisesta valtion avustushausta</a:t>
            </a:r>
          </a:p>
          <a:p>
            <a:endParaRPr lang="fi-FI" dirty="0"/>
          </a:p>
        </p:txBody>
      </p:sp>
    </p:spTree>
    <p:extLst>
      <p:ext uri="{BB962C8B-B14F-4D97-AF65-F5344CB8AC3E}">
        <p14:creationId xmlns:p14="http://schemas.microsoft.com/office/powerpoint/2010/main" val="29487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22426" y="260649"/>
            <a:ext cx="9679743" cy="1540444"/>
          </a:xfrm>
        </p:spPr>
        <p:txBody>
          <a:bodyPr>
            <a:normAutofit/>
          </a:bodyPr>
          <a:lstStyle/>
          <a:p>
            <a:r>
              <a:rPr lang="fi-FI" dirty="0" smtClean="0"/>
              <a:t>Työkyvyn tuen palvelut ovat osa sote-uudistusta</a:t>
            </a:r>
            <a:endParaRPr lang="fi-FI" dirty="0"/>
          </a:p>
        </p:txBody>
      </p:sp>
      <p:sp>
        <p:nvSpPr>
          <p:cNvPr id="3" name="Sisällön paikkamerkki 2"/>
          <p:cNvSpPr>
            <a:spLocks noGrp="1"/>
          </p:cNvSpPr>
          <p:nvPr>
            <p:ph idx="1"/>
          </p:nvPr>
        </p:nvSpPr>
        <p:spPr>
          <a:xfrm>
            <a:off x="335360" y="2180862"/>
            <a:ext cx="4514877" cy="4316207"/>
          </a:xfrm>
        </p:spPr>
        <p:txBody>
          <a:bodyPr>
            <a:normAutofit fontScale="92500"/>
          </a:bodyPr>
          <a:lstStyle/>
          <a:p>
            <a:r>
              <a:rPr lang="fi-FI" sz="1800" dirty="0"/>
              <a:t>Työkyvyn tuen palvelut yhdenvertaisesti työikäisille</a:t>
            </a:r>
          </a:p>
          <a:p>
            <a:endParaRPr lang="fi-FI" sz="1800" dirty="0"/>
          </a:p>
          <a:p>
            <a:r>
              <a:rPr lang="fi-FI" sz="1800" dirty="0"/>
              <a:t>Yhteensovitetut sosiaali- ja terveyspalvelut </a:t>
            </a:r>
          </a:p>
          <a:p>
            <a:endParaRPr lang="fi-FI" sz="1800" dirty="0"/>
          </a:p>
          <a:p>
            <a:r>
              <a:rPr lang="fi-FI" sz="1800" dirty="0"/>
              <a:t>Palvelutarpeiden varhainen tunnistaminen</a:t>
            </a:r>
          </a:p>
          <a:p>
            <a:endParaRPr lang="fi-FI" sz="1800" dirty="0"/>
          </a:p>
          <a:p>
            <a:r>
              <a:rPr lang="fi-FI" sz="1800" dirty="0"/>
              <a:t>Ammattilaisten osaamisen vahvistaminen </a:t>
            </a:r>
          </a:p>
          <a:p>
            <a:endParaRPr lang="fi-FI" sz="1800" dirty="0"/>
          </a:p>
          <a:p>
            <a:r>
              <a:rPr lang="fi-FI" sz="1800" dirty="0" smtClean="0"/>
              <a:t>Työttömien palvelut </a:t>
            </a:r>
            <a:r>
              <a:rPr lang="fi-FI" sz="1800" dirty="0"/>
              <a:t>ja </a:t>
            </a:r>
            <a:r>
              <a:rPr lang="fi-FI" sz="1800" dirty="0" smtClean="0"/>
              <a:t>etuudet </a:t>
            </a:r>
            <a:r>
              <a:rPr lang="fi-FI" sz="1800" dirty="0"/>
              <a:t>ja niiden </a:t>
            </a:r>
            <a:r>
              <a:rPr lang="fi-FI" sz="1800" dirty="0" smtClean="0"/>
              <a:t>yhteensovittaminen </a:t>
            </a:r>
            <a:endParaRPr lang="fi-FI" sz="1800" dirty="0"/>
          </a:p>
        </p:txBody>
      </p:sp>
      <p:pic>
        <p:nvPicPr>
          <p:cNvPr id="4" name="Kuva 3"/>
          <p:cNvPicPr>
            <a:picLocks noChangeAspect="1"/>
          </p:cNvPicPr>
          <p:nvPr/>
        </p:nvPicPr>
        <p:blipFill>
          <a:blip r:embed="rId3"/>
          <a:stretch>
            <a:fillRect/>
          </a:stretch>
        </p:blipFill>
        <p:spPr>
          <a:xfrm>
            <a:off x="4751851" y="1667232"/>
            <a:ext cx="7315200" cy="4973715"/>
          </a:xfrm>
          <a:prstGeom prst="rect">
            <a:avLst/>
          </a:prstGeom>
        </p:spPr>
      </p:pic>
      <p:sp>
        <p:nvSpPr>
          <p:cNvPr id="5" name="Tekstiruutu 4"/>
          <p:cNvSpPr txBox="1"/>
          <p:nvPr/>
        </p:nvSpPr>
        <p:spPr>
          <a:xfrm>
            <a:off x="10363200" y="6456281"/>
            <a:ext cx="1703851" cy="369332"/>
          </a:xfrm>
          <a:prstGeom prst="rect">
            <a:avLst/>
          </a:prstGeom>
          <a:noFill/>
        </p:spPr>
        <p:txBody>
          <a:bodyPr wrap="square" rtlCol="0">
            <a:spAutoFit/>
          </a:bodyPr>
          <a:lstStyle/>
          <a:p>
            <a:r>
              <a:rPr lang="fi-FI" dirty="0" smtClean="0"/>
              <a:t>Lähde: STM</a:t>
            </a:r>
            <a:endParaRPr lang="fi-FI" dirty="0"/>
          </a:p>
        </p:txBody>
      </p:sp>
      <p:sp>
        <p:nvSpPr>
          <p:cNvPr id="6" name="AutoShape 2" descr="https://euc-powerpoint.officeapps.live.com/pods/GetClipboardImage.ashx?Id=1af0512a-5075-4b59-a83c-e9c9aa7e3f96&amp;DC=PSE1&amp;pkey=99472401-5804-4a19-8ae9-32eabe1163cd&amp;wdwaccluster=PSE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 name="AutoShape 4" descr="https://euc-powerpoint.officeapps.live.com/pods/GetClipboardImage.ashx?Id=1af0512a-5075-4b59-a83c-e9c9aa7e3f96&amp;DC=PSE1&amp;pkey=99472401-5804-4a19-8ae9-32eabe1163cd&amp;wdwaccluster=PSE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34364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a:extLst>
              <a:ext uri="{FF2B5EF4-FFF2-40B4-BE49-F238E27FC236}">
                <a16:creationId xmlns:a16="http://schemas.microsoft.com/office/drawing/2014/main" id="{D89C7F26-334E-D549-BABB-FAB9DAB8C627}"/>
              </a:ext>
            </a:extLst>
          </p:cNvPr>
          <p:cNvSpPr/>
          <p:nvPr/>
        </p:nvSpPr>
        <p:spPr>
          <a:xfrm>
            <a:off x="782920" y="1508787"/>
            <a:ext cx="10561173" cy="4032448"/>
          </a:xfrm>
          <a:prstGeom prst="roundRect">
            <a:avLst>
              <a:gd name="adj" fmla="val 13186"/>
            </a:avLst>
          </a:prstGeom>
          <a:pattFill prst="wdUpDiag">
            <a:fgClr>
              <a:srgbClr val="FFF1DF"/>
            </a:fgClr>
            <a:bgClr>
              <a:schemeClr val="bg1"/>
            </a:bgClr>
          </a:pattFill>
          <a:ln w="381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dirty="0">
              <a:solidFill>
                <a:srgbClr val="FFFFFF"/>
              </a:solidFill>
              <a:latin typeface="Arial"/>
              <a:sym typeface="Arial"/>
            </a:endParaRPr>
          </a:p>
        </p:txBody>
      </p:sp>
      <p:sp>
        <p:nvSpPr>
          <p:cNvPr id="10" name="Rounded Rectangle 9">
            <a:extLst>
              <a:ext uri="{FF2B5EF4-FFF2-40B4-BE49-F238E27FC236}">
                <a16:creationId xmlns:a16="http://schemas.microsoft.com/office/drawing/2014/main" id="{B7D84BC1-769F-1045-A46E-45BF3FDCFADD}"/>
              </a:ext>
            </a:extLst>
          </p:cNvPr>
          <p:cNvSpPr/>
          <p:nvPr/>
        </p:nvSpPr>
        <p:spPr>
          <a:xfrm>
            <a:off x="1389103" y="1873613"/>
            <a:ext cx="9188831" cy="985979"/>
          </a:xfrm>
          <a:prstGeom prst="roundRect">
            <a:avLst>
              <a:gd name="adj" fmla="val 21397"/>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002060"/>
              </a:solidFill>
              <a:latin typeface="Arial"/>
              <a:sym typeface="Arial"/>
            </a:endParaRPr>
          </a:p>
        </p:txBody>
      </p:sp>
      <p:sp>
        <p:nvSpPr>
          <p:cNvPr id="60" name="Rounded Rectangle 59">
            <a:extLst>
              <a:ext uri="{FF2B5EF4-FFF2-40B4-BE49-F238E27FC236}">
                <a16:creationId xmlns:a16="http://schemas.microsoft.com/office/drawing/2014/main" id="{727F55FF-2800-1045-8F40-7095B1AD742B}"/>
              </a:ext>
            </a:extLst>
          </p:cNvPr>
          <p:cNvSpPr/>
          <p:nvPr/>
        </p:nvSpPr>
        <p:spPr>
          <a:xfrm>
            <a:off x="1358986" y="3275463"/>
            <a:ext cx="9188831" cy="970392"/>
          </a:xfrm>
          <a:prstGeom prst="roundRect">
            <a:avLst>
              <a:gd name="adj" fmla="val 2092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FFFFFF"/>
              </a:solidFill>
              <a:latin typeface="Arial"/>
              <a:sym typeface="Arial"/>
            </a:endParaRPr>
          </a:p>
        </p:txBody>
      </p:sp>
      <p:sp>
        <p:nvSpPr>
          <p:cNvPr id="12" name="Down Arrow 11">
            <a:extLst>
              <a:ext uri="{FF2B5EF4-FFF2-40B4-BE49-F238E27FC236}">
                <a16:creationId xmlns:a16="http://schemas.microsoft.com/office/drawing/2014/main" id="{A2C37950-9CD4-A74B-BFF1-6C73511C6046}"/>
              </a:ext>
            </a:extLst>
          </p:cNvPr>
          <p:cNvSpPr/>
          <p:nvPr/>
        </p:nvSpPr>
        <p:spPr>
          <a:xfrm>
            <a:off x="5846401" y="2859590"/>
            <a:ext cx="672075" cy="388705"/>
          </a:xfrm>
          <a:prstGeom prst="downArrow">
            <a:avLst>
              <a:gd name="adj1" fmla="val 57709"/>
              <a:gd name="adj2" fmla="val 10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FFFFFF"/>
              </a:solidFill>
              <a:latin typeface="Arial"/>
              <a:sym typeface="Arial"/>
            </a:endParaRPr>
          </a:p>
        </p:txBody>
      </p:sp>
      <p:sp>
        <p:nvSpPr>
          <p:cNvPr id="2" name="Sisällön paikkamerkki 1">
            <a:extLst>
              <a:ext uri="{FF2B5EF4-FFF2-40B4-BE49-F238E27FC236}">
                <a16:creationId xmlns:a16="http://schemas.microsoft.com/office/drawing/2014/main" id="{DD9F199B-A34A-4B9E-8E72-EE35AC13B0EC}"/>
              </a:ext>
            </a:extLst>
          </p:cNvPr>
          <p:cNvSpPr>
            <a:spLocks noGrp="1"/>
          </p:cNvSpPr>
          <p:nvPr>
            <p:ph idx="1"/>
          </p:nvPr>
        </p:nvSpPr>
        <p:spPr>
          <a:xfrm>
            <a:off x="255540" y="212130"/>
            <a:ext cx="11088555" cy="624908"/>
          </a:xfrm>
        </p:spPr>
        <p:txBody>
          <a:bodyPr>
            <a:normAutofit/>
          </a:bodyPr>
          <a:lstStyle/>
          <a:p>
            <a:pPr marL="0" indent="0">
              <a:buNone/>
            </a:pPr>
            <a:r>
              <a:rPr lang="fi-FI" sz="3200" b="1" dirty="0">
                <a:latin typeface="+mj-lt"/>
                <a:ea typeface="Calibri" panose="020F0502020204030204" pitchFamily="34" charset="0"/>
                <a:cs typeface="Times New Roman" panose="02020603050405020304" pitchFamily="18" charset="0"/>
              </a:rPr>
              <a:t>Työkyvyn tuki hyvinvointialueella </a:t>
            </a:r>
            <a:endParaRPr lang="fi-FI" sz="3733" b="1" dirty="0">
              <a:latin typeface="+mj-lt"/>
            </a:endParaRPr>
          </a:p>
        </p:txBody>
      </p:sp>
      <p:sp>
        <p:nvSpPr>
          <p:cNvPr id="38" name="Tekstiruutu 37">
            <a:extLst>
              <a:ext uri="{FF2B5EF4-FFF2-40B4-BE49-F238E27FC236}">
                <a16:creationId xmlns:a16="http://schemas.microsoft.com/office/drawing/2014/main" id="{01D8C78D-B823-48E6-BBE2-6A5E4350744C}"/>
              </a:ext>
            </a:extLst>
          </p:cNvPr>
          <p:cNvSpPr txBox="1"/>
          <p:nvPr/>
        </p:nvSpPr>
        <p:spPr>
          <a:xfrm>
            <a:off x="3529725" y="2095676"/>
            <a:ext cx="6519207" cy="502573"/>
          </a:xfrm>
          <a:prstGeom prst="rect">
            <a:avLst/>
          </a:prstGeom>
          <a:noFill/>
        </p:spPr>
        <p:txBody>
          <a:bodyPr wrap="square" rtlCol="0">
            <a:spAutoFit/>
          </a:bodyPr>
          <a:lstStyle/>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Hyvinvointialueen järjestämisvastuulla olevat tehtävät ja resursointi </a:t>
            </a:r>
          </a:p>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Työikäisten palvelukokonaisuuden strateginen johtaminen</a:t>
            </a:r>
          </a:p>
        </p:txBody>
      </p:sp>
      <p:sp>
        <p:nvSpPr>
          <p:cNvPr id="42" name="Tekstiruutu 41">
            <a:extLst>
              <a:ext uri="{FF2B5EF4-FFF2-40B4-BE49-F238E27FC236}">
                <a16:creationId xmlns:a16="http://schemas.microsoft.com/office/drawing/2014/main" id="{4A8DA5BF-5F1D-414A-9995-8E866A45166D}"/>
              </a:ext>
            </a:extLst>
          </p:cNvPr>
          <p:cNvSpPr txBox="1"/>
          <p:nvPr/>
        </p:nvSpPr>
        <p:spPr>
          <a:xfrm flipH="1">
            <a:off x="3553724" y="3452521"/>
            <a:ext cx="6471205" cy="502573"/>
          </a:xfrm>
          <a:prstGeom prst="rect">
            <a:avLst/>
          </a:prstGeom>
          <a:noFill/>
        </p:spPr>
        <p:txBody>
          <a:bodyPr wrap="square" rtlCol="0">
            <a:spAutoFit/>
          </a:bodyPr>
          <a:lstStyle/>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Tuottaa </a:t>
            </a:r>
            <a:r>
              <a:rPr lang="fi-FI" sz="1333" b="1" dirty="0" err="1">
                <a:solidFill>
                  <a:prstClr val="black">
                    <a:lumMod val="50000"/>
                    <a:lumOff val="50000"/>
                  </a:prstClr>
                </a:solidFill>
                <a:latin typeface="Arial"/>
                <a:cs typeface="Arial"/>
                <a:sym typeface="Arial"/>
              </a:rPr>
              <a:t>sosiaali</a:t>
            </a:r>
            <a:r>
              <a:rPr lang="fi-FI" sz="1333" b="1" dirty="0">
                <a:solidFill>
                  <a:prstClr val="black">
                    <a:lumMod val="50000"/>
                    <a:lumOff val="50000"/>
                  </a:prstClr>
                </a:solidFill>
                <a:latin typeface="Arial"/>
                <a:cs typeface="Arial"/>
                <a:sym typeface="Arial"/>
              </a:rPr>
              <a:t>- ja terveydenhuollon palvelut</a:t>
            </a:r>
          </a:p>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Työkyvyn edistämisen ja tuen palvelukokonaisuuden toimeenpano</a:t>
            </a:r>
          </a:p>
        </p:txBody>
      </p:sp>
      <p:sp>
        <p:nvSpPr>
          <p:cNvPr id="44" name="Tekstiruutu 43">
            <a:extLst>
              <a:ext uri="{FF2B5EF4-FFF2-40B4-BE49-F238E27FC236}">
                <a16:creationId xmlns:a16="http://schemas.microsoft.com/office/drawing/2014/main" id="{03FD71C3-F626-4744-8A58-B977DE9A2D2B}"/>
              </a:ext>
            </a:extLst>
          </p:cNvPr>
          <p:cNvSpPr txBox="1"/>
          <p:nvPr/>
        </p:nvSpPr>
        <p:spPr>
          <a:xfrm flipH="1">
            <a:off x="3553723" y="4495207"/>
            <a:ext cx="4942544" cy="707694"/>
          </a:xfrm>
          <a:prstGeom prst="rect">
            <a:avLst/>
          </a:prstGeom>
          <a:noFill/>
        </p:spPr>
        <p:txBody>
          <a:bodyPr wrap="square" rtlCol="0">
            <a:spAutoFit/>
          </a:bodyPr>
          <a:lstStyle/>
          <a:p>
            <a:pPr marL="228589" indent="-228589" defTabSz="914377">
              <a:buFont typeface="Arial" panose="020B0604020202020204" pitchFamily="34" charset="0"/>
              <a:buChar char="•"/>
              <a:defRPr/>
            </a:pPr>
            <a:r>
              <a:rPr lang="fi-FI" sz="1333" b="1" dirty="0">
                <a:solidFill>
                  <a:prstClr val="black">
                    <a:lumMod val="50000"/>
                    <a:lumOff val="50000"/>
                  </a:prstClr>
                </a:solidFill>
                <a:latin typeface="Arial"/>
                <a:cs typeface="Arial"/>
                <a:sym typeface="Arial"/>
              </a:rPr>
              <a:t>Monialainen ja moniammatillinen verkosto tukee työkykyä </a:t>
            </a:r>
            <a:r>
              <a:rPr lang="fi-FI" sz="1333" b="1">
                <a:solidFill>
                  <a:prstClr val="black">
                    <a:lumMod val="50000"/>
                    <a:lumOff val="50000"/>
                  </a:prstClr>
                </a:solidFill>
                <a:latin typeface="Arial"/>
                <a:cs typeface="Arial"/>
                <a:sym typeface="Arial"/>
              </a:rPr>
              <a:t>sekä työllistymistä</a:t>
            </a:r>
          </a:p>
          <a:p>
            <a:pPr marL="228589" indent="-228589" defTabSz="914377">
              <a:buFont typeface="Arial" panose="020B0604020202020204" pitchFamily="34" charset="0"/>
              <a:buChar char="•"/>
              <a:defRPr/>
            </a:pPr>
            <a:endParaRPr lang="fi-FI" sz="1333" b="1" dirty="0">
              <a:solidFill>
                <a:prstClr val="black">
                  <a:lumMod val="50000"/>
                  <a:lumOff val="50000"/>
                </a:prstClr>
              </a:solidFill>
              <a:latin typeface="Arial"/>
              <a:cs typeface="Arial"/>
              <a:sym typeface="Arial"/>
            </a:endParaRPr>
          </a:p>
        </p:txBody>
      </p:sp>
      <p:sp>
        <p:nvSpPr>
          <p:cNvPr id="11" name="Rectangle 10">
            <a:extLst>
              <a:ext uri="{FF2B5EF4-FFF2-40B4-BE49-F238E27FC236}">
                <a16:creationId xmlns:a16="http://schemas.microsoft.com/office/drawing/2014/main" id="{851CF5D9-E638-824E-98E6-E6486028E338}"/>
              </a:ext>
            </a:extLst>
          </p:cNvPr>
          <p:cNvSpPr/>
          <p:nvPr/>
        </p:nvSpPr>
        <p:spPr>
          <a:xfrm>
            <a:off x="1600432" y="3512808"/>
            <a:ext cx="1449436" cy="338554"/>
          </a:xfrm>
          <a:prstGeom prst="rect">
            <a:avLst/>
          </a:prstGeom>
        </p:spPr>
        <p:txBody>
          <a:bodyPr wrap="none">
            <a:spAutoFit/>
          </a:bodyPr>
          <a:lstStyle/>
          <a:p>
            <a:pPr defTabSz="914377">
              <a:defRPr/>
            </a:pPr>
            <a:r>
              <a:rPr lang="fi-FI" sz="1600" b="1" dirty="0" err="1">
                <a:solidFill>
                  <a:srgbClr val="D90066"/>
                </a:solidFill>
                <a:latin typeface="Arial"/>
                <a:cs typeface="Arial"/>
                <a:sym typeface="Arial"/>
              </a:rPr>
              <a:t>Sote</a:t>
            </a:r>
            <a:r>
              <a:rPr lang="fi-FI" sz="1600" b="1" dirty="0">
                <a:solidFill>
                  <a:srgbClr val="D90066"/>
                </a:solidFill>
                <a:latin typeface="Arial"/>
                <a:cs typeface="Arial"/>
                <a:sym typeface="Arial"/>
              </a:rPr>
              <a:t>-keskus </a:t>
            </a:r>
          </a:p>
        </p:txBody>
      </p:sp>
      <p:sp>
        <p:nvSpPr>
          <p:cNvPr id="61" name="Rectangle 60">
            <a:extLst>
              <a:ext uri="{FF2B5EF4-FFF2-40B4-BE49-F238E27FC236}">
                <a16:creationId xmlns:a16="http://schemas.microsoft.com/office/drawing/2014/main" id="{5DD4BB40-9EA3-B742-9715-1FDEE0305C0A}"/>
              </a:ext>
            </a:extLst>
          </p:cNvPr>
          <p:cNvSpPr/>
          <p:nvPr/>
        </p:nvSpPr>
        <p:spPr>
          <a:xfrm>
            <a:off x="1600431" y="2123958"/>
            <a:ext cx="1701107" cy="338554"/>
          </a:xfrm>
          <a:prstGeom prst="rect">
            <a:avLst/>
          </a:prstGeom>
        </p:spPr>
        <p:txBody>
          <a:bodyPr wrap="none">
            <a:spAutoFit/>
          </a:bodyPr>
          <a:lstStyle/>
          <a:p>
            <a:pPr defTabSz="914377">
              <a:defRPr/>
            </a:pPr>
            <a:r>
              <a:rPr lang="fi-FI" sz="1600" b="1" dirty="0">
                <a:solidFill>
                  <a:srgbClr val="002060"/>
                </a:solidFill>
                <a:latin typeface="Arial"/>
                <a:cs typeface="Arial"/>
                <a:sym typeface="Arial"/>
              </a:rPr>
              <a:t>Hyvinvointialue</a:t>
            </a:r>
          </a:p>
        </p:txBody>
      </p:sp>
      <p:sp>
        <p:nvSpPr>
          <p:cNvPr id="13" name="Oval 12">
            <a:extLst>
              <a:ext uri="{FF2B5EF4-FFF2-40B4-BE49-F238E27FC236}">
                <a16:creationId xmlns:a16="http://schemas.microsoft.com/office/drawing/2014/main" id="{02BAE2E2-0C9C-7246-8937-279FC8CE3174}"/>
              </a:ext>
            </a:extLst>
          </p:cNvPr>
          <p:cNvSpPr/>
          <p:nvPr/>
        </p:nvSpPr>
        <p:spPr>
          <a:xfrm>
            <a:off x="9699986" y="1801824"/>
            <a:ext cx="1130321" cy="1130321"/>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i-FI" sz="2400" dirty="0">
                <a:solidFill>
                  <a:srgbClr val="FFFFFF"/>
                </a:solidFill>
                <a:latin typeface="Arial"/>
                <a:sym typeface="Arial"/>
              </a:rPr>
              <a:t>&lt;</a:t>
            </a:r>
          </a:p>
        </p:txBody>
      </p:sp>
      <p:sp>
        <p:nvSpPr>
          <p:cNvPr id="66" name="Oval 65">
            <a:extLst>
              <a:ext uri="{FF2B5EF4-FFF2-40B4-BE49-F238E27FC236}">
                <a16:creationId xmlns:a16="http://schemas.microsoft.com/office/drawing/2014/main" id="{1C1E5D85-BA34-CE47-A563-6A9B9483255C}"/>
              </a:ext>
            </a:extLst>
          </p:cNvPr>
          <p:cNvSpPr/>
          <p:nvPr/>
        </p:nvSpPr>
        <p:spPr>
          <a:xfrm>
            <a:off x="9699986" y="3188422"/>
            <a:ext cx="1130321" cy="1130321"/>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FFFFFF"/>
              </a:solidFill>
              <a:latin typeface="Arial"/>
              <a:sym typeface="Arial"/>
            </a:endParaRPr>
          </a:p>
        </p:txBody>
      </p:sp>
      <p:sp>
        <p:nvSpPr>
          <p:cNvPr id="3" name="Suorakulmio 2"/>
          <p:cNvSpPr/>
          <p:nvPr/>
        </p:nvSpPr>
        <p:spPr>
          <a:xfrm>
            <a:off x="1549643" y="4626269"/>
            <a:ext cx="2443548" cy="338554"/>
          </a:xfrm>
          <a:prstGeom prst="rect">
            <a:avLst/>
          </a:prstGeom>
        </p:spPr>
        <p:txBody>
          <a:bodyPr wrap="square">
            <a:spAutoFit/>
          </a:bodyPr>
          <a:lstStyle/>
          <a:p>
            <a:pPr defTabSz="914377">
              <a:defRPr/>
            </a:pPr>
            <a:r>
              <a:rPr lang="fi-FI" sz="1600" b="1" dirty="0">
                <a:solidFill>
                  <a:srgbClr val="F18700"/>
                </a:solidFill>
                <a:latin typeface="Arial"/>
                <a:cs typeface="Arial"/>
                <a:sym typeface="Arial"/>
              </a:rPr>
              <a:t>Yhteistyöverkosto</a:t>
            </a:r>
            <a:endParaRPr lang="fi-FI" sz="1467" dirty="0">
              <a:solidFill>
                <a:srgbClr val="F18700"/>
              </a:solidFill>
              <a:latin typeface="Arial"/>
              <a:cs typeface="Arial"/>
              <a:sym typeface="Arial"/>
            </a:endParaRPr>
          </a:p>
        </p:txBody>
      </p:sp>
      <p:sp>
        <p:nvSpPr>
          <p:cNvPr id="31" name="Oval 30">
            <a:extLst>
              <a:ext uri="{FF2B5EF4-FFF2-40B4-BE49-F238E27FC236}">
                <a16:creationId xmlns:a16="http://schemas.microsoft.com/office/drawing/2014/main" id="{20834A5A-8725-6D4F-A4A7-D3B421BB0364}"/>
              </a:ext>
            </a:extLst>
          </p:cNvPr>
          <p:cNvSpPr/>
          <p:nvPr/>
        </p:nvSpPr>
        <p:spPr>
          <a:xfrm>
            <a:off x="10440325" y="4563005"/>
            <a:ext cx="1130321" cy="113032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i-FI" sz="2400">
              <a:solidFill>
                <a:srgbClr val="FFFFFF"/>
              </a:solidFill>
              <a:latin typeface="Arial"/>
              <a:sym typeface="Arial"/>
            </a:endParaRPr>
          </a:p>
        </p:txBody>
      </p:sp>
      <p:pic>
        <p:nvPicPr>
          <p:cNvPr id="8" name="Picture 7">
            <a:extLst>
              <a:ext uri="{FF2B5EF4-FFF2-40B4-BE49-F238E27FC236}">
                <a16:creationId xmlns:a16="http://schemas.microsoft.com/office/drawing/2014/main" id="{233B0AEC-6328-274F-9A3A-E322F905D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237" y="4568141"/>
            <a:ext cx="1173163" cy="1173163"/>
          </a:xfrm>
          <a:prstGeom prst="rect">
            <a:avLst/>
          </a:prstGeom>
        </p:spPr>
      </p:pic>
      <p:pic>
        <p:nvPicPr>
          <p:cNvPr id="14" name="Picture 13">
            <a:extLst>
              <a:ext uri="{FF2B5EF4-FFF2-40B4-BE49-F238E27FC236}">
                <a16:creationId xmlns:a16="http://schemas.microsoft.com/office/drawing/2014/main" id="{789F6E04-D24D-E540-9E39-44CEC4A53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2349" y="1780016"/>
            <a:ext cx="1173163" cy="1173163"/>
          </a:xfrm>
          <a:prstGeom prst="rect">
            <a:avLst/>
          </a:prstGeom>
        </p:spPr>
      </p:pic>
      <p:pic>
        <p:nvPicPr>
          <p:cNvPr id="19" name="Picture 18">
            <a:extLst>
              <a:ext uri="{FF2B5EF4-FFF2-40B4-BE49-F238E27FC236}">
                <a16:creationId xmlns:a16="http://schemas.microsoft.com/office/drawing/2014/main" id="{E973E083-50DC-3D47-91AC-844E4B67C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3784" y="3243133"/>
            <a:ext cx="1002723" cy="1002723"/>
          </a:xfrm>
          <a:prstGeom prst="rect">
            <a:avLst/>
          </a:prstGeom>
        </p:spPr>
      </p:pic>
      <p:sp>
        <p:nvSpPr>
          <p:cNvPr id="4" name="Suorakulmio 3"/>
          <p:cNvSpPr/>
          <p:nvPr/>
        </p:nvSpPr>
        <p:spPr>
          <a:xfrm>
            <a:off x="10027226" y="6400892"/>
            <a:ext cx="1056700" cy="369332"/>
          </a:xfrm>
          <a:prstGeom prst="rect">
            <a:avLst/>
          </a:prstGeom>
        </p:spPr>
        <p:txBody>
          <a:bodyPr wrap="none">
            <a:spAutoFit/>
          </a:bodyPr>
          <a:lstStyle/>
          <a:p>
            <a:pPr defTabSz="914377">
              <a:defRPr/>
            </a:pPr>
            <a:r>
              <a:rPr lang="fi-FI" dirty="0">
                <a:solidFill>
                  <a:prstClr val="black"/>
                </a:solidFill>
                <a:latin typeface="Arial"/>
                <a:cs typeface="Arial"/>
                <a:sym typeface="Arial"/>
              </a:rPr>
              <a:t>      STM</a:t>
            </a:r>
          </a:p>
        </p:txBody>
      </p:sp>
    </p:spTree>
    <p:extLst>
      <p:ext uri="{BB962C8B-B14F-4D97-AF65-F5344CB8AC3E}">
        <p14:creationId xmlns:p14="http://schemas.microsoft.com/office/powerpoint/2010/main" val="270653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a:extLst>
              <a:ext uri="{FF2B5EF4-FFF2-40B4-BE49-F238E27FC236}">
                <a16:creationId xmlns:a16="http://schemas.microsoft.com/office/drawing/2014/main" id="{85643ACF-73DA-45D3-BF41-D772843A1AC1}"/>
              </a:ext>
            </a:extLst>
          </p:cNvPr>
          <p:cNvPicPr>
            <a:picLocks noChangeAspect="1"/>
          </p:cNvPicPr>
          <p:nvPr/>
        </p:nvPicPr>
        <p:blipFill rotWithShape="1">
          <a:blip r:embed="rId2"/>
          <a:srcRect t="20213"/>
          <a:stretch/>
        </p:blipFill>
        <p:spPr>
          <a:xfrm>
            <a:off x="2" y="-1740"/>
            <a:ext cx="12191999" cy="6857991"/>
          </a:xfrm>
          <a:prstGeom prst="rect">
            <a:avLst/>
          </a:prstGeom>
          <a:solidFill>
            <a:schemeClr val="accent1">
              <a:lumMod val="40000"/>
              <a:lumOff val="60000"/>
            </a:schemeClr>
          </a:solidFill>
        </p:spPr>
      </p:pic>
      <p:sp>
        <p:nvSpPr>
          <p:cNvPr id="18" name="Rectangle 17">
            <a:extLst>
              <a:ext uri="{FF2B5EF4-FFF2-40B4-BE49-F238E27FC236}">
                <a16:creationId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07601"/>
            <a:ext cx="12191999" cy="3162147"/>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Alaotsikko 2">
            <a:extLst>
              <a:ext uri="{FF2B5EF4-FFF2-40B4-BE49-F238E27FC236}">
                <a16:creationId xmlns:a16="http://schemas.microsoft.com/office/drawing/2014/main" id="{B0DF9E29-9B4A-45FF-B03F-64B1D7F3C199}"/>
              </a:ext>
            </a:extLst>
          </p:cNvPr>
          <p:cNvSpPr>
            <a:spLocks noGrp="1"/>
          </p:cNvSpPr>
          <p:nvPr>
            <p:ph type="subTitle" idx="1"/>
          </p:nvPr>
        </p:nvSpPr>
        <p:spPr>
          <a:xfrm>
            <a:off x="3047" y="1"/>
            <a:ext cx="3761231" cy="1020233"/>
          </a:xfrm>
          <a:effectLst>
            <a:outerShdw blurRad="50800" dist="38100" dir="2700000" algn="tl" rotWithShape="0">
              <a:prstClr val="black">
                <a:alpha val="40000"/>
              </a:prstClr>
            </a:outerShdw>
          </a:effectLst>
        </p:spPr>
        <p:txBody>
          <a:bodyPr>
            <a:normAutofit/>
          </a:bodyPr>
          <a:lstStyle/>
          <a:p>
            <a:r>
              <a:rPr lang="fi-FI" smtClean="0">
                <a:solidFill>
                  <a:schemeClr val="bg1"/>
                </a:solidFill>
              </a:rPr>
              <a:t>TOIMIJAT TYÖLLISYYSYHDYSPINNALLA</a:t>
            </a:r>
          </a:p>
          <a:p>
            <a:endParaRPr lang="fi-FI" dirty="0"/>
          </a:p>
        </p:txBody>
      </p:sp>
      <p:sp>
        <p:nvSpPr>
          <p:cNvPr id="7" name="Vuokaaviosymboli: Liitin 6">
            <a:extLst>
              <a:ext uri="{FF2B5EF4-FFF2-40B4-BE49-F238E27FC236}">
                <a16:creationId xmlns:a16="http://schemas.microsoft.com/office/drawing/2014/main" id="{C2A84394-AB28-48E9-968F-5AB28A35ADD0}"/>
              </a:ext>
            </a:extLst>
          </p:cNvPr>
          <p:cNvSpPr/>
          <p:nvPr/>
        </p:nvSpPr>
        <p:spPr>
          <a:xfrm>
            <a:off x="2074907" y="-12656"/>
            <a:ext cx="7288216" cy="6879824"/>
          </a:xfrm>
          <a:prstGeom prst="flowChartConnector">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aphicFrame>
        <p:nvGraphicFramePr>
          <p:cNvPr id="4" name="Kaaviokuva 3">
            <a:extLst>
              <a:ext uri="{FF2B5EF4-FFF2-40B4-BE49-F238E27FC236}">
                <a16:creationId xmlns:a16="http://schemas.microsoft.com/office/drawing/2014/main" id="{B15BE6D9-6C64-47A6-843E-16FD91A39C38}"/>
              </a:ext>
            </a:extLst>
          </p:cNvPr>
          <p:cNvGraphicFramePr/>
          <p:nvPr>
            <p:extLst/>
          </p:nvPr>
        </p:nvGraphicFramePr>
        <p:xfrm>
          <a:off x="407154" y="74527"/>
          <a:ext cx="10715081" cy="670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kstiruutu 12">
            <a:extLst>
              <a:ext uri="{FF2B5EF4-FFF2-40B4-BE49-F238E27FC236}">
                <a16:creationId xmlns:a16="http://schemas.microsoft.com/office/drawing/2014/main" id="{E2D41D13-00D7-4C9F-9752-5E42F49F6183}"/>
              </a:ext>
            </a:extLst>
          </p:cNvPr>
          <p:cNvSpPr txBox="1"/>
          <p:nvPr/>
        </p:nvSpPr>
        <p:spPr>
          <a:xfrm>
            <a:off x="4751299" y="225145"/>
            <a:ext cx="1974531" cy="150304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HYVINVOINTIALUE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Sosiaalipalvelut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Terveyspalvelut,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Kuntoutus,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Mielenterveys- ja päihdepalvelut,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Virtuaalinen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sote-keskus</a:t>
            </a:r>
          </a:p>
        </p:txBody>
      </p:sp>
      <p:sp>
        <p:nvSpPr>
          <p:cNvPr id="17" name="Tekstiruutu 16">
            <a:extLst>
              <a:ext uri="{FF2B5EF4-FFF2-40B4-BE49-F238E27FC236}">
                <a16:creationId xmlns:a16="http://schemas.microsoft.com/office/drawing/2014/main" id="{336020D6-EDE4-427D-9894-F7B505755132}"/>
              </a:ext>
            </a:extLst>
          </p:cNvPr>
          <p:cNvSpPr txBox="1"/>
          <p:nvPr/>
        </p:nvSpPr>
        <p:spPr>
          <a:xfrm>
            <a:off x="6367271" y="614821"/>
            <a:ext cx="1712605" cy="96949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KUNNAT JA KUNTAKOKEILU-ALUEET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Työllisyyspalvelut, sivistys- ja nuorisopalvelut,  kotoutumispalvelut </a:t>
            </a:r>
          </a:p>
        </p:txBody>
      </p:sp>
      <p:sp>
        <p:nvSpPr>
          <p:cNvPr id="19" name="Tekstiruutu 18">
            <a:extLst>
              <a:ext uri="{FF2B5EF4-FFF2-40B4-BE49-F238E27FC236}">
                <a16:creationId xmlns:a16="http://schemas.microsoft.com/office/drawing/2014/main" id="{0D808C97-409F-4C2D-8CF1-8A7DBEC83DBA}"/>
              </a:ext>
            </a:extLst>
          </p:cNvPr>
          <p:cNvSpPr txBox="1"/>
          <p:nvPr/>
        </p:nvSpPr>
        <p:spPr>
          <a:xfrm>
            <a:off x="7387962" y="2143962"/>
            <a:ext cx="1689895" cy="113877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TE-TOIMISTO JA  TYP-VERKOSTO</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TYP-verkoston toiminta jatkuu, TYP-lakia päivitetään</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0" name="Tekstiruutu 19">
            <a:extLst>
              <a:ext uri="{FF2B5EF4-FFF2-40B4-BE49-F238E27FC236}">
                <a16:creationId xmlns:a16="http://schemas.microsoft.com/office/drawing/2014/main" id="{095741F4-26B8-4D4B-911C-7B54382A4E6D}"/>
              </a:ext>
            </a:extLst>
          </p:cNvPr>
          <p:cNvSpPr txBox="1"/>
          <p:nvPr/>
        </p:nvSpPr>
        <p:spPr>
          <a:xfrm>
            <a:off x="7472624" y="3565333"/>
            <a:ext cx="1441129" cy="150304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KELA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Työmarkkinatuki</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Eläkkeet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Kuntoutustuki</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Sairauspäiväraha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Kuntoutus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1" name="Tekstiruutu 20">
            <a:extLst>
              <a:ext uri="{FF2B5EF4-FFF2-40B4-BE49-F238E27FC236}">
                <a16:creationId xmlns:a16="http://schemas.microsoft.com/office/drawing/2014/main" id="{321842B4-808A-4003-9249-3ADC20EC8376}"/>
              </a:ext>
            </a:extLst>
          </p:cNvPr>
          <p:cNvSpPr txBox="1"/>
          <p:nvPr/>
        </p:nvSpPr>
        <p:spPr>
          <a:xfrm>
            <a:off x="6298610" y="4763650"/>
            <a:ext cx="1828937" cy="129920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JÄRJESTÖT JA YHTEISÖT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7"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Kuntouttavaa työtoimintaa tuottavat järjestöt,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7"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muu järjestöjen ja yhteisöjen työ- ja toimintakykyä tukeva toiminta</a:t>
            </a:r>
          </a:p>
        </p:txBody>
      </p:sp>
      <p:sp>
        <p:nvSpPr>
          <p:cNvPr id="22" name="Tekstiruutu 21">
            <a:extLst>
              <a:ext uri="{FF2B5EF4-FFF2-40B4-BE49-F238E27FC236}">
                <a16:creationId xmlns:a16="http://schemas.microsoft.com/office/drawing/2014/main" id="{3076BCDD-50CE-4B02-A278-30D3617D3260}"/>
              </a:ext>
            </a:extLst>
          </p:cNvPr>
          <p:cNvSpPr txBox="1"/>
          <p:nvPr/>
        </p:nvSpPr>
        <p:spPr>
          <a:xfrm>
            <a:off x="3370914" y="628023"/>
            <a:ext cx="1828937" cy="134915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YRITYKSET</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467"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Yritysyhteistyö kuntouttavan työtoiminnan ja osatyökykyisten työllistymisen osalta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3" name="Tekstiruutu 22">
            <a:extLst>
              <a:ext uri="{FF2B5EF4-FFF2-40B4-BE49-F238E27FC236}">
                <a16:creationId xmlns:a16="http://schemas.microsoft.com/office/drawing/2014/main" id="{209851FB-4274-4135-AB7A-182D18A34175}"/>
              </a:ext>
            </a:extLst>
          </p:cNvPr>
          <p:cNvSpPr txBox="1"/>
          <p:nvPr/>
        </p:nvSpPr>
        <p:spPr>
          <a:xfrm>
            <a:off x="4677717" y="4064628"/>
            <a:ext cx="2173955" cy="48737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467"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TYÖLLISYYSYHDYSPINTA</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24" name="Tekstiruutu 23">
            <a:extLst>
              <a:ext uri="{FF2B5EF4-FFF2-40B4-BE49-F238E27FC236}">
                <a16:creationId xmlns:a16="http://schemas.microsoft.com/office/drawing/2014/main" id="{48CEFB75-2019-430B-983B-A7209BED8ACB}"/>
              </a:ext>
            </a:extLst>
          </p:cNvPr>
          <p:cNvSpPr txBox="1"/>
          <p:nvPr/>
        </p:nvSpPr>
        <p:spPr>
          <a:xfrm>
            <a:off x="8127547" y="986573"/>
            <a:ext cx="4064880" cy="600164"/>
          </a:xfrm>
          <a:prstGeom prst="rect">
            <a:avLst/>
          </a:prstGeom>
          <a:solidFill>
            <a:schemeClr val="bg1"/>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30 kuntaa, joista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kuntakokeilussa 3:lla alueella 16 kuntaa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Järjestämisvastuun muutoksia työllisyyspalveluissa  v. 2023 ja 2024</a:t>
            </a:r>
          </a:p>
        </p:txBody>
      </p:sp>
      <p:sp>
        <p:nvSpPr>
          <p:cNvPr id="25" name="Tekstiruutu 24">
            <a:extLst>
              <a:ext uri="{FF2B5EF4-FFF2-40B4-BE49-F238E27FC236}">
                <a16:creationId xmlns:a16="http://schemas.microsoft.com/office/drawing/2014/main" id="{55DD37EE-DD1B-4E74-BDFD-918612A118AF}"/>
              </a:ext>
            </a:extLst>
          </p:cNvPr>
          <p:cNvSpPr txBox="1"/>
          <p:nvPr/>
        </p:nvSpPr>
        <p:spPr>
          <a:xfrm>
            <a:off x="8127547" y="5356787"/>
            <a:ext cx="2497940" cy="261610"/>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Järjestöjen rooli vaihtelee kunnittain</a:t>
            </a:r>
          </a:p>
        </p:txBody>
      </p:sp>
      <p:sp>
        <p:nvSpPr>
          <p:cNvPr id="26" name="Tekstiruutu 25">
            <a:extLst>
              <a:ext uri="{FF2B5EF4-FFF2-40B4-BE49-F238E27FC236}">
                <a16:creationId xmlns:a16="http://schemas.microsoft.com/office/drawing/2014/main" id="{0B0EBB77-72B0-4655-8509-F91E9B4D7F02}"/>
              </a:ext>
            </a:extLst>
          </p:cNvPr>
          <p:cNvSpPr txBox="1"/>
          <p:nvPr/>
        </p:nvSpPr>
        <p:spPr>
          <a:xfrm>
            <a:off x="6476111" y="148879"/>
            <a:ext cx="3592439" cy="261610"/>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Hyvinvointialueen toiminta käynnistyy  1.1.2023</a:t>
            </a:r>
          </a:p>
        </p:txBody>
      </p:sp>
      <p:sp>
        <p:nvSpPr>
          <p:cNvPr id="27" name="Tekstiruutu 26">
            <a:extLst>
              <a:ext uri="{FF2B5EF4-FFF2-40B4-BE49-F238E27FC236}">
                <a16:creationId xmlns:a16="http://schemas.microsoft.com/office/drawing/2014/main" id="{569139E8-C694-42E7-ACDB-F715F37A558C}"/>
              </a:ext>
            </a:extLst>
          </p:cNvPr>
          <p:cNvSpPr txBox="1"/>
          <p:nvPr/>
        </p:nvSpPr>
        <p:spPr>
          <a:xfrm>
            <a:off x="1893997" y="5356787"/>
            <a:ext cx="1476917" cy="261610"/>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Paljon hankkeita</a:t>
            </a:r>
          </a:p>
        </p:txBody>
      </p:sp>
      <p:sp>
        <p:nvSpPr>
          <p:cNvPr id="28" name="Tekstiruutu 27">
            <a:extLst>
              <a:ext uri="{FF2B5EF4-FFF2-40B4-BE49-F238E27FC236}">
                <a16:creationId xmlns:a16="http://schemas.microsoft.com/office/drawing/2014/main" id="{E38EAF1B-2913-4FAA-9D60-E0854DA3A034}"/>
              </a:ext>
            </a:extLst>
          </p:cNvPr>
          <p:cNvSpPr txBox="1"/>
          <p:nvPr/>
        </p:nvSpPr>
        <p:spPr>
          <a:xfrm>
            <a:off x="1008191" y="4028713"/>
            <a:ext cx="1515707" cy="261610"/>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Vaihtelee kunnittain</a:t>
            </a:r>
          </a:p>
        </p:txBody>
      </p:sp>
      <p:sp>
        <p:nvSpPr>
          <p:cNvPr id="29" name="Tekstiruutu 28">
            <a:extLst>
              <a:ext uri="{FF2B5EF4-FFF2-40B4-BE49-F238E27FC236}">
                <a16:creationId xmlns:a16="http://schemas.microsoft.com/office/drawing/2014/main" id="{9EB988B9-0FBB-480A-B035-A878EEA41F10}"/>
              </a:ext>
            </a:extLst>
          </p:cNvPr>
          <p:cNvSpPr txBox="1"/>
          <p:nvPr/>
        </p:nvSpPr>
        <p:spPr>
          <a:xfrm>
            <a:off x="9013262" y="2194977"/>
            <a:ext cx="3059069" cy="938719"/>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TE-toimistojen tehtävät siirtyvät kunnille v. 2024</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Hyvinvointialue mukaan  TYP-verkostoon ja TYP -johtoryhmään  v.2023</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2" name="Kuva 1"/>
          <p:cNvPicPr>
            <a:picLocks noChangeAspect="1"/>
          </p:cNvPicPr>
          <p:nvPr/>
        </p:nvPicPr>
        <p:blipFill>
          <a:blip r:embed="rId8"/>
          <a:stretch>
            <a:fillRect/>
          </a:stretch>
        </p:blipFill>
        <p:spPr>
          <a:xfrm>
            <a:off x="4416982" y="2424579"/>
            <a:ext cx="2593057" cy="1560711"/>
          </a:xfrm>
          <a:prstGeom prst="rect">
            <a:avLst/>
          </a:prstGeom>
        </p:spPr>
      </p:pic>
      <p:pic>
        <p:nvPicPr>
          <p:cNvPr id="8" name="Kuva 7"/>
          <p:cNvPicPr>
            <a:picLocks noChangeAspect="1"/>
          </p:cNvPicPr>
          <p:nvPr/>
        </p:nvPicPr>
        <p:blipFill>
          <a:blip r:embed="rId9"/>
          <a:stretch>
            <a:fillRect/>
          </a:stretch>
        </p:blipFill>
        <p:spPr>
          <a:xfrm>
            <a:off x="9286655" y="5951784"/>
            <a:ext cx="2785676" cy="728171"/>
          </a:xfrm>
          <a:prstGeom prst="rect">
            <a:avLst/>
          </a:prstGeom>
        </p:spPr>
      </p:pic>
    </p:spTree>
    <p:extLst>
      <p:ext uri="{BB962C8B-B14F-4D97-AF65-F5344CB8AC3E}">
        <p14:creationId xmlns:p14="http://schemas.microsoft.com/office/powerpoint/2010/main" val="482707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0D0A1D6D-09CC-40F7-22C7-040C8F96E870}"/>
              </a:ext>
            </a:extLst>
          </p:cNvPr>
          <p:cNvSpPr/>
          <p:nvPr/>
        </p:nvSpPr>
        <p:spPr>
          <a:xfrm>
            <a:off x="4471145" y="1309829"/>
            <a:ext cx="5972733" cy="144555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i 28">
            <a:extLst>
              <a:ext uri="{FF2B5EF4-FFF2-40B4-BE49-F238E27FC236}">
                <a16:creationId xmlns:a16="http://schemas.microsoft.com/office/drawing/2014/main" id="{EC564F3A-6691-0A30-B944-9BC6EE86CF9E}"/>
              </a:ext>
            </a:extLst>
          </p:cNvPr>
          <p:cNvSpPr/>
          <p:nvPr/>
        </p:nvSpPr>
        <p:spPr>
          <a:xfrm>
            <a:off x="7577417" y="1380563"/>
            <a:ext cx="1602441" cy="1277473"/>
          </a:xfrm>
          <a:prstGeom prst="ellipse">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Suorakulmio 1028"/>
          <p:cNvSpPr/>
          <p:nvPr/>
        </p:nvSpPr>
        <p:spPr>
          <a:xfrm>
            <a:off x="86605" y="544773"/>
            <a:ext cx="5980657" cy="6030468"/>
          </a:xfrm>
          <a:prstGeom prst="rect">
            <a:avLst/>
          </a:prstGeom>
          <a:solidFill>
            <a:srgbClr val="DF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 name="Suorakulmio 1026"/>
          <p:cNvSpPr/>
          <p:nvPr/>
        </p:nvSpPr>
        <p:spPr>
          <a:xfrm>
            <a:off x="1236117" y="1360446"/>
            <a:ext cx="4823269" cy="4164308"/>
          </a:xfrm>
          <a:prstGeom prst="rect">
            <a:avLst/>
          </a:prstGeom>
          <a:solidFill>
            <a:srgbClr val="F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i 38"/>
          <p:cNvSpPr/>
          <p:nvPr/>
        </p:nvSpPr>
        <p:spPr>
          <a:xfrm>
            <a:off x="6061948" y="2724058"/>
            <a:ext cx="1413564" cy="144940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Ellipsi 2"/>
          <p:cNvSpPr/>
          <p:nvPr/>
        </p:nvSpPr>
        <p:spPr>
          <a:xfrm>
            <a:off x="4202242" y="1569295"/>
            <a:ext cx="3732602" cy="3830985"/>
          </a:xfrm>
          <a:prstGeom prst="ellipse">
            <a:avLst/>
          </a:prstGeom>
          <a:solidFill>
            <a:srgbClr val="FFC5C5"/>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kstiruutu 4"/>
          <p:cNvSpPr txBox="1"/>
          <p:nvPr/>
        </p:nvSpPr>
        <p:spPr>
          <a:xfrm>
            <a:off x="4947116" y="1898363"/>
            <a:ext cx="225631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Työkyvyn tuen tiimi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-asiakkaan tarpeiden mukaisesti</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kstiruutu 5"/>
          <p:cNvSpPr txBox="1"/>
          <p:nvPr/>
        </p:nvSpPr>
        <p:spPr>
          <a:xfrm>
            <a:off x="1433788" y="2796145"/>
            <a:ext cx="2708990" cy="338554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Terveyden ja sairaanhoidon palvelut</a:t>
            </a:r>
            <a:endParaRPr kumimoji="0" lang="fi-FI"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Perhe- ja sosiaalipalvelut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Mielenterveys- ja päihdepalvelut</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OYS Psykiatria)</a:t>
            </a: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Calibri"/>
              </a:rPr>
              <a:t>Kuntoutuspalvelut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11" name="Tekstiruutu 10"/>
          <p:cNvSpPr txBox="1"/>
          <p:nvPr/>
        </p:nvSpPr>
        <p:spPr>
          <a:xfrm>
            <a:off x="1358241" y="1523962"/>
            <a:ext cx="20094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SOTE </a:t>
            </a:r>
            <a:r>
              <a:rPr kumimoji="0" lang="fi-FI"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fi-FI"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ESKUS</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kstiruutu 11"/>
          <p:cNvSpPr txBox="1"/>
          <p:nvPr/>
        </p:nvSpPr>
        <p:spPr>
          <a:xfrm>
            <a:off x="9244051" y="1274508"/>
            <a:ext cx="1263942" cy="50783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mn-cs"/>
              </a:rPr>
              <a:t>TE-palvelut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mn-cs"/>
              </a:rPr>
              <a:t>/ Kunta-     kokeilu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KELA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Kuntien työllisyys-palvelut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Koulutus-palvelut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Yritykset,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Työpaikat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3B54BC"/>
                </a:solidFill>
                <a:effectLst/>
                <a:uLnTx/>
                <a:uFillTx/>
                <a:latin typeface="Calibri" panose="020F0502020204030204"/>
                <a:ea typeface="+mn-ea"/>
                <a:cs typeface="Calibri"/>
              </a:rPr>
              <a:t>Järjestöt, yhdistykset</a:t>
            </a:r>
          </a:p>
        </p:txBody>
      </p:sp>
      <p:sp>
        <p:nvSpPr>
          <p:cNvPr id="15" name="Kaari 14"/>
          <p:cNvSpPr/>
          <p:nvPr/>
        </p:nvSpPr>
        <p:spPr>
          <a:xfrm>
            <a:off x="9178993" y="1240338"/>
            <a:ext cx="1683604" cy="4928304"/>
          </a:xfrm>
          <a:prstGeom prst="arc">
            <a:avLst>
              <a:gd name="adj1" fmla="val 16953353"/>
              <a:gd name="adj2" fmla="val 4636904"/>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kstiruutu 22"/>
          <p:cNvSpPr txBox="1"/>
          <p:nvPr/>
        </p:nvSpPr>
        <p:spPr>
          <a:xfrm>
            <a:off x="10946881" y="1732362"/>
            <a:ext cx="1249771" cy="42473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Työeläke-vakuuttajat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Tapaturma- ja liikenne-vakuuttajat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Tutkimus-laitokset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Calibri"/>
              </a:rPr>
              <a:t>Ohjelmat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ja hankkeet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4" name="Tekstiruutu 33">
            <a:extLst>
              <a:ext uri="{FF2B5EF4-FFF2-40B4-BE49-F238E27FC236}">
                <a16:creationId xmlns:a16="http://schemas.microsoft.com/office/drawing/2014/main" id="{2097D15B-EC71-A375-3304-59FE84BAE3AE}"/>
              </a:ext>
            </a:extLst>
          </p:cNvPr>
          <p:cNvSpPr txBox="1"/>
          <p:nvPr/>
        </p:nvSpPr>
        <p:spPr>
          <a:xfrm>
            <a:off x="1243901" y="553030"/>
            <a:ext cx="320842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Calibri" panose="020F0502020204030204"/>
                <a:ea typeface="+mn-ea"/>
                <a:cs typeface="Calibri"/>
              </a:rPr>
              <a:t>HYVINVOINTIALUE</a:t>
            </a:r>
            <a:endParaRPr kumimoji="0" lang="fi-FI"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kstiruutu 36">
            <a:extLst>
              <a:ext uri="{FF2B5EF4-FFF2-40B4-BE49-F238E27FC236}">
                <a16:creationId xmlns:a16="http://schemas.microsoft.com/office/drawing/2014/main" id="{F0CF4A41-F458-CF1B-A679-DAC8FA1C98C3}"/>
              </a:ext>
            </a:extLst>
          </p:cNvPr>
          <p:cNvSpPr txBox="1"/>
          <p:nvPr/>
        </p:nvSpPr>
        <p:spPr>
          <a:xfrm>
            <a:off x="93775" y="5374201"/>
            <a:ext cx="29941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Työkyvyn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Calibri"/>
              </a:rPr>
              <a:t>OSAAMISKESKUS /</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Työkyvyn konsultaatiot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034" name="Picture 10" descr="talo | Papu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3" y="566887"/>
            <a:ext cx="1098660" cy="1098660"/>
          </a:xfrm>
          <a:prstGeom prst="rect">
            <a:avLst/>
          </a:prstGeom>
          <a:noFill/>
          <a:extLst>
            <a:ext uri="{909E8E84-426E-40DD-AFC4-6F175D3DCCD1}">
              <a14:hiddenFill xmlns:a14="http://schemas.microsoft.com/office/drawing/2010/main">
                <a:solidFill>
                  <a:srgbClr val="FFFFFF"/>
                </a:solidFill>
              </a14:hiddenFill>
            </a:ext>
          </a:extLst>
        </p:spPr>
      </p:pic>
      <p:pic>
        <p:nvPicPr>
          <p:cNvPr id="62" name="Kuva 61"/>
          <p:cNvPicPr>
            <a:picLocks noChangeAspect="1"/>
          </p:cNvPicPr>
          <p:nvPr/>
        </p:nvPicPr>
        <p:blipFill>
          <a:blip r:embed="rId3"/>
          <a:stretch>
            <a:fillRect/>
          </a:stretch>
        </p:blipFill>
        <p:spPr>
          <a:xfrm>
            <a:off x="172111" y="4442691"/>
            <a:ext cx="835775" cy="835775"/>
          </a:xfrm>
          <a:prstGeom prst="rect">
            <a:avLst/>
          </a:prstGeom>
        </p:spPr>
      </p:pic>
      <p:pic>
        <p:nvPicPr>
          <p:cNvPr id="63" name="Kuva 62"/>
          <p:cNvPicPr>
            <a:picLocks noChangeAspect="1"/>
          </p:cNvPicPr>
          <p:nvPr/>
        </p:nvPicPr>
        <p:blipFill>
          <a:blip r:embed="rId4"/>
          <a:stretch>
            <a:fillRect/>
          </a:stretch>
        </p:blipFill>
        <p:spPr>
          <a:xfrm>
            <a:off x="3408955" y="1523961"/>
            <a:ext cx="832737" cy="1021225"/>
          </a:xfrm>
          <a:prstGeom prst="rect">
            <a:avLst/>
          </a:prstGeom>
        </p:spPr>
      </p:pic>
      <p:pic>
        <p:nvPicPr>
          <p:cNvPr id="1024" name="Kuva 1023"/>
          <p:cNvPicPr>
            <a:picLocks noChangeAspect="1"/>
          </p:cNvPicPr>
          <p:nvPr/>
        </p:nvPicPr>
        <p:blipFill>
          <a:blip r:embed="rId5"/>
          <a:stretch>
            <a:fillRect/>
          </a:stretch>
        </p:blipFill>
        <p:spPr>
          <a:xfrm rot="21425560">
            <a:off x="2463544" y="5596393"/>
            <a:ext cx="569136" cy="569136"/>
          </a:xfrm>
          <a:prstGeom prst="rect">
            <a:avLst/>
          </a:prstGeom>
        </p:spPr>
      </p:pic>
      <p:sp>
        <p:nvSpPr>
          <p:cNvPr id="1032" name="Ellipsi 1031"/>
          <p:cNvSpPr/>
          <p:nvPr/>
        </p:nvSpPr>
        <p:spPr>
          <a:xfrm>
            <a:off x="5239031" y="2724238"/>
            <a:ext cx="1650036" cy="1677918"/>
          </a:xfrm>
          <a:prstGeom prst="ellipse">
            <a:avLst/>
          </a:prstGeom>
          <a:solidFill>
            <a:srgbClr val="4C69B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Asiakaan läheiset</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kstiruutu 54"/>
          <p:cNvSpPr txBox="1"/>
          <p:nvPr/>
        </p:nvSpPr>
        <p:spPr>
          <a:xfrm>
            <a:off x="5651763" y="2740823"/>
            <a:ext cx="1016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Asiakas</a:t>
            </a:r>
          </a:p>
        </p:txBody>
      </p:sp>
      <p:sp>
        <p:nvSpPr>
          <p:cNvPr id="7" name="Ellipsi 6"/>
          <p:cNvSpPr/>
          <p:nvPr/>
        </p:nvSpPr>
        <p:spPr>
          <a:xfrm>
            <a:off x="4686328" y="5582272"/>
            <a:ext cx="2743663" cy="519229"/>
          </a:xfrm>
          <a:prstGeom prst="ellipse">
            <a:avLst/>
          </a:prstGeom>
          <a:solidFill>
            <a:srgbClr val="FFC5C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iruutu 8"/>
          <p:cNvSpPr txBox="1"/>
          <p:nvPr/>
        </p:nvSpPr>
        <p:spPr>
          <a:xfrm>
            <a:off x="4861851" y="5659010"/>
            <a:ext cx="2753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Opiskelijaterveydenhuolto</a:t>
            </a:r>
          </a:p>
        </p:txBody>
      </p:sp>
      <p:sp>
        <p:nvSpPr>
          <p:cNvPr id="19" name="Tekstiruutu 18"/>
          <p:cNvSpPr txBox="1"/>
          <p:nvPr/>
        </p:nvSpPr>
        <p:spPr>
          <a:xfrm>
            <a:off x="1157893" y="51389"/>
            <a:ext cx="1201782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TYÖKYVYN TUEN </a:t>
            </a:r>
            <a:r>
              <a:rPr lang="fi-FI" sz="2400" b="1" dirty="0" smtClean="0">
                <a:solidFill>
                  <a:prstClr val="black"/>
                </a:solidFill>
                <a:latin typeface="Calibri" panose="020F0502020204030204"/>
              </a:rPr>
              <a:t>-MALLI</a:t>
            </a: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fi-FI" sz="2400" b="1" dirty="0" smtClean="0">
                <a:solidFill>
                  <a:prstClr val="black"/>
                </a:solidFill>
                <a:latin typeface="Calibri" panose="020F0502020204030204"/>
              </a:rPr>
              <a:t>POHJOIS-POHJANMAAN HYVINVOINTIALUEELLA</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Ellipsi 82"/>
          <p:cNvSpPr/>
          <p:nvPr/>
        </p:nvSpPr>
        <p:spPr>
          <a:xfrm>
            <a:off x="4698577" y="721109"/>
            <a:ext cx="2743663" cy="519229"/>
          </a:xfrm>
          <a:prstGeom prst="ellipse">
            <a:avLst/>
          </a:prstGeom>
          <a:solidFill>
            <a:srgbClr val="FFC5C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kstiruutu 26"/>
          <p:cNvSpPr txBox="1"/>
          <p:nvPr/>
        </p:nvSpPr>
        <p:spPr>
          <a:xfrm>
            <a:off x="5150041" y="757492"/>
            <a:ext cx="19226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Työterveyshuolto</a:t>
            </a:r>
          </a:p>
        </p:txBody>
      </p:sp>
      <p:pic>
        <p:nvPicPr>
          <p:cNvPr id="30" name="Kuva 29"/>
          <p:cNvPicPr>
            <a:picLocks noChangeAspect="1"/>
          </p:cNvPicPr>
          <p:nvPr/>
        </p:nvPicPr>
        <p:blipFill>
          <a:blip r:embed="rId6"/>
          <a:stretch>
            <a:fillRect/>
          </a:stretch>
        </p:blipFill>
        <p:spPr>
          <a:xfrm flipH="1">
            <a:off x="5937186" y="3047652"/>
            <a:ext cx="244400" cy="642465"/>
          </a:xfrm>
          <a:prstGeom prst="rect">
            <a:avLst/>
          </a:prstGeom>
        </p:spPr>
      </p:pic>
      <p:sp>
        <p:nvSpPr>
          <p:cNvPr id="2" name="Nuoli: Oikea 1">
            <a:extLst>
              <a:ext uri="{FF2B5EF4-FFF2-40B4-BE49-F238E27FC236}">
                <a16:creationId xmlns:a16="http://schemas.microsoft.com/office/drawing/2014/main" id="{0BD3C5AC-AC2C-A0C0-D85F-4684992CC920}"/>
              </a:ext>
            </a:extLst>
          </p:cNvPr>
          <p:cNvSpPr/>
          <p:nvPr/>
        </p:nvSpPr>
        <p:spPr>
          <a:xfrm>
            <a:off x="92324" y="6184551"/>
            <a:ext cx="10601343" cy="662387"/>
          </a:xfrm>
          <a:prstGeom prst="rightArrow">
            <a:avLst/>
          </a:prstGeom>
          <a:solidFill>
            <a:srgbClr val="FD97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iruutu 7">
            <a:extLst>
              <a:ext uri="{FF2B5EF4-FFF2-40B4-BE49-F238E27FC236}">
                <a16:creationId xmlns:a16="http://schemas.microsoft.com/office/drawing/2014/main" id="{3C6BB4B8-7BEA-FF1E-3602-E67F367C3E73}"/>
              </a:ext>
            </a:extLst>
          </p:cNvPr>
          <p:cNvSpPr txBox="1"/>
          <p:nvPr/>
        </p:nvSpPr>
        <p:spPr>
          <a:xfrm>
            <a:off x="3568894" y="6331705"/>
            <a:ext cx="71958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Calibri"/>
              </a:rPr>
              <a:t>Hyvinvoinnin ja terveyden edistäminen (HYTE)</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kstiruutu 20">
            <a:extLst>
              <a:ext uri="{FF2B5EF4-FFF2-40B4-BE49-F238E27FC236}">
                <a16:creationId xmlns:a16="http://schemas.microsoft.com/office/drawing/2014/main" id="{81BE5A0B-C3A1-7326-DE50-F40CC0B695E3}"/>
              </a:ext>
            </a:extLst>
          </p:cNvPr>
          <p:cNvSpPr txBox="1"/>
          <p:nvPr/>
        </p:nvSpPr>
        <p:spPr>
          <a:xfrm>
            <a:off x="7457512" y="1467969"/>
            <a:ext cx="18394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TYP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Calibri"/>
              </a:rPr>
              <a:t>Työllistymistä edistävä monialainen yhteispalvelu</a:t>
            </a: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 </a:t>
            </a:r>
          </a:p>
        </p:txBody>
      </p:sp>
      <p:sp>
        <p:nvSpPr>
          <p:cNvPr id="10" name="Tekstiruutu 9"/>
          <p:cNvSpPr txBox="1"/>
          <p:nvPr/>
        </p:nvSpPr>
        <p:spPr>
          <a:xfrm>
            <a:off x="5292654" y="4587849"/>
            <a:ext cx="18336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Asiakasvastaava</a:t>
            </a:r>
          </a:p>
        </p:txBody>
      </p:sp>
    </p:spTree>
    <p:extLst>
      <p:ext uri="{BB962C8B-B14F-4D97-AF65-F5344CB8AC3E}">
        <p14:creationId xmlns:p14="http://schemas.microsoft.com/office/powerpoint/2010/main" val="342987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84411" y="715205"/>
            <a:ext cx="5785911"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800" b="1" dirty="0" smtClean="0">
                <a:solidFill>
                  <a:prstClr val="black"/>
                </a:solidFill>
                <a:latin typeface="Calibri" panose="020F0502020204030204"/>
              </a:rPr>
              <a:t>ALUEELLISET </a:t>
            </a:r>
            <a:r>
              <a:rPr kumimoji="0" lang="fi-FI"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TYÖKYVYN</a:t>
            </a:r>
            <a:r>
              <a:rPr kumimoji="0" lang="fi-FI" sz="2800" b="1" i="0" u="none" strike="noStrike" kern="1200" cap="none" spc="0" normalizeH="0" noProof="0" dirty="0" smtClean="0">
                <a:ln>
                  <a:noFill/>
                </a:ln>
                <a:solidFill>
                  <a:prstClr val="black"/>
                </a:solidFill>
                <a:effectLst/>
                <a:uLnTx/>
                <a:uFillTx/>
                <a:latin typeface="Calibri" panose="020F0502020204030204"/>
                <a:ea typeface="+mn-ea"/>
                <a:cs typeface="+mn-cs"/>
              </a:rPr>
              <a:t> TUEN TIIMIT</a:t>
            </a:r>
            <a:endParaRPr kumimoji="0" lang="fi-FI"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descr="Ilmaisia vektorigrafiikoita aiheesta Yhteis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726" y="453595"/>
            <a:ext cx="6098308" cy="5990153"/>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8230971" y="1573855"/>
            <a:ext cx="146511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white"/>
                </a:solidFill>
                <a:effectLst/>
                <a:uLnTx/>
                <a:uFillTx/>
                <a:latin typeface="Calibri" panose="020F0502020204030204"/>
                <a:ea typeface="+mn-ea"/>
                <a:cs typeface="+mn-cs"/>
              </a:rPr>
              <a:t>Työkyky-koordinaattori/ asiakasvastaava</a:t>
            </a:r>
            <a:endPar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kstiruutu 3"/>
          <p:cNvSpPr txBox="1"/>
          <p:nvPr/>
        </p:nvSpPr>
        <p:spPr>
          <a:xfrm>
            <a:off x="7102762" y="1860750"/>
            <a:ext cx="11580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Lääkäri</a:t>
            </a:r>
          </a:p>
        </p:txBody>
      </p:sp>
      <p:sp>
        <p:nvSpPr>
          <p:cNvPr id="5" name="Tekstiruutu 4"/>
          <p:cNvSpPr txBox="1"/>
          <p:nvPr/>
        </p:nvSpPr>
        <p:spPr>
          <a:xfrm>
            <a:off x="6170322" y="3545292"/>
            <a:ext cx="99752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Terveyden-huollon työntekijä</a:t>
            </a:r>
          </a:p>
        </p:txBody>
      </p:sp>
      <p:sp>
        <p:nvSpPr>
          <p:cNvPr id="6" name="Tekstiruutu 5"/>
          <p:cNvSpPr txBox="1"/>
          <p:nvPr/>
        </p:nvSpPr>
        <p:spPr>
          <a:xfrm>
            <a:off x="6325791" y="2445333"/>
            <a:ext cx="9455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prstClr val="white"/>
                </a:solidFill>
                <a:effectLst/>
                <a:uLnTx/>
                <a:uFillTx/>
                <a:latin typeface="Calibri" panose="020F0502020204030204"/>
                <a:ea typeface="+mn-ea"/>
                <a:cs typeface="+mn-cs"/>
              </a:rPr>
              <a:t>Sosiaali</a:t>
            </a: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-työntekijä</a:t>
            </a:r>
          </a:p>
        </p:txBody>
      </p:sp>
      <p:sp>
        <p:nvSpPr>
          <p:cNvPr id="7" name="Tekstiruutu 6"/>
          <p:cNvSpPr txBox="1"/>
          <p:nvPr/>
        </p:nvSpPr>
        <p:spPr>
          <a:xfrm>
            <a:off x="9098106" y="2449668"/>
            <a:ext cx="111182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Ratkaisu-asiantuntija       KELA</a:t>
            </a:r>
          </a:p>
        </p:txBody>
      </p:sp>
      <p:sp>
        <p:nvSpPr>
          <p:cNvPr id="8" name="Tekstiruutu 7"/>
          <p:cNvSpPr txBox="1"/>
          <p:nvPr/>
        </p:nvSpPr>
        <p:spPr>
          <a:xfrm>
            <a:off x="9216083" y="3700194"/>
            <a:ext cx="81078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white"/>
                </a:solidFill>
                <a:effectLst/>
                <a:uLnTx/>
                <a:uFillTx/>
                <a:latin typeface="Calibri" panose="020F0502020204030204"/>
                <a:ea typeface="+mn-ea"/>
                <a:cs typeface="+mn-cs"/>
              </a:rPr>
              <a:t>TE-asian-tuntija</a:t>
            </a:r>
            <a:endPar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kstiruutu 9"/>
          <p:cNvSpPr txBox="1"/>
          <p:nvPr/>
        </p:nvSpPr>
        <p:spPr>
          <a:xfrm>
            <a:off x="8536131" y="4725753"/>
            <a:ext cx="914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Asiakas</a:t>
            </a:r>
          </a:p>
        </p:txBody>
      </p:sp>
      <p:sp>
        <p:nvSpPr>
          <p:cNvPr id="11" name="Tekstiruutu 10"/>
          <p:cNvSpPr txBox="1"/>
          <p:nvPr/>
        </p:nvSpPr>
        <p:spPr>
          <a:xfrm>
            <a:off x="7039226" y="4508744"/>
            <a:ext cx="122154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Asiakkaan läheinen/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Calibri" panose="020F0502020204030204"/>
                <a:ea typeface="+mn-ea"/>
                <a:cs typeface="+mn-cs"/>
              </a:rPr>
              <a:t>tukihenkilö</a:t>
            </a:r>
          </a:p>
        </p:txBody>
      </p:sp>
      <p:sp>
        <p:nvSpPr>
          <p:cNvPr id="12" name="Tekstiruutu 11"/>
          <p:cNvSpPr txBox="1"/>
          <p:nvPr/>
        </p:nvSpPr>
        <p:spPr>
          <a:xfrm>
            <a:off x="7351130" y="3002935"/>
            <a:ext cx="1675208"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white"/>
                </a:solidFill>
                <a:effectLst/>
                <a:uLnTx/>
                <a:uFillTx/>
                <a:latin typeface="Calibri" panose="020F0502020204030204"/>
                <a:ea typeface="+mn-ea"/>
                <a:cs typeface="+mn-cs"/>
              </a:rPr>
              <a:t>Työkyvyn tuen tarpeen </a:t>
            </a:r>
            <a:r>
              <a:rPr kumimoji="0" lang="fi-FI" sz="1400" b="0" i="0" u="none" strike="noStrike" kern="1200" cap="none" spc="0" normalizeH="0" baseline="0" noProof="0" dirty="0">
                <a:ln>
                  <a:noFill/>
                </a:ln>
                <a:solidFill>
                  <a:prstClr val="white"/>
                </a:solidFill>
                <a:effectLst/>
                <a:uLnTx/>
                <a:uFillTx/>
                <a:latin typeface="Calibri" panose="020F0502020204030204"/>
                <a:ea typeface="+mn-ea"/>
                <a:cs typeface="+mn-cs"/>
              </a:rPr>
              <a:t>arviointi, palvelu-suunnitelma </a:t>
            </a:r>
          </a:p>
        </p:txBody>
      </p:sp>
      <p:sp>
        <p:nvSpPr>
          <p:cNvPr id="13" name="Tekstiruutu 12"/>
          <p:cNvSpPr txBox="1"/>
          <p:nvPr/>
        </p:nvSpPr>
        <p:spPr>
          <a:xfrm>
            <a:off x="299541" y="1692326"/>
            <a:ext cx="4609273" cy="452431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Työkyvyn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tuen tiimiin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kuuluu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asiakkaan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tarpeen mukaiset ammattilaiset,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kuten työkykykoordinaattori,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sosiaalityöntekijä, terveyden- /sairaanhoitaja, lääkäri, mielenterveys-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ja päihdehoitaja,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psykologi,</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kuntoutusohjaaja, fysioterapeutti,  toimintaterapeutti,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työterveyshuollon edustaja,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err="1">
                <a:ln>
                  <a:noFill/>
                </a:ln>
                <a:solidFill>
                  <a:prstClr val="black"/>
                </a:solidFill>
                <a:effectLst/>
                <a:uLnTx/>
                <a:uFillTx/>
                <a:latin typeface="Calibri" panose="020F0502020204030204"/>
                <a:ea typeface="+mn-ea"/>
                <a:cs typeface="+mn-cs"/>
              </a:rPr>
              <a:t>työhönvalmentaja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TE-toimiston tai </a:t>
            </a:r>
            <a:r>
              <a:rPr kumimoji="0" lang="fi-FI" sz="1800" b="0" i="0" u="none" strike="noStrike" kern="1200" cap="none" spc="0" normalizeH="0" baseline="0" noProof="0" dirty="0" err="1">
                <a:ln>
                  <a:noFill/>
                </a:ln>
                <a:solidFill>
                  <a:prstClr val="black"/>
                </a:solidFill>
                <a:effectLst/>
                <a:uLnTx/>
                <a:uFillTx/>
                <a:latin typeface="Calibri" panose="020F0502020204030204"/>
                <a:ea typeface="+mn-lt"/>
                <a:cs typeface="Calibri" panose="020F0502020204030204"/>
              </a:rPr>
              <a:t>KELA:n</a:t>
            </a:r>
            <a:r>
              <a:rPr kumimoji="0" lang="fi-FI"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asiantuntija,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järjestötoimija,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asiakaan läheisiä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jne</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smtClean="0">
                <a:solidFill>
                  <a:prstClr val="black"/>
                </a:solidFill>
                <a:latin typeface="Calibri" panose="020F0502020204030204"/>
              </a:rPr>
              <a:t>Tiimissä valitaan asiakasvastaava, joka kulkee asiakaan rinnalla, yhteen sovittaa ja koordinoi asiakkaan palveluja.</a:t>
            </a:r>
            <a:r>
              <a:rPr kumimoji="0" lang="fi-FI" sz="1800" b="0" i="0" u="none" strike="noStrike" kern="1200" cap="none" spc="0" normalizeH="0" baseline="0" noProof="0" dirty="0" smtClean="0">
                <a:ln>
                  <a:noFill/>
                </a:ln>
                <a:solidFill>
                  <a:prstClr val="black"/>
                </a:solidFill>
                <a:effectLst/>
                <a:uLnTx/>
                <a:uFillTx/>
                <a:latin typeface="Calibri" panose="020F0502020204030204"/>
                <a:ea typeface="+mn-ea"/>
                <a:cs typeface="Calibri"/>
              </a:rPr>
              <a:t> </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330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457308"/>
            <a:ext cx="10308771" cy="1445241"/>
          </a:xfrm>
        </p:spPr>
        <p:txBody>
          <a:bodyPr/>
          <a:lstStyle/>
          <a:p>
            <a:r>
              <a:rPr lang="fi-FI" dirty="0" err="1" smtClean="0"/>
              <a:t>Geneeriset</a:t>
            </a:r>
            <a:r>
              <a:rPr lang="fi-FI" dirty="0" smtClean="0"/>
              <a:t> työkyvyn tuen palvelupolut kehitteillä</a:t>
            </a:r>
            <a:endParaRPr lang="fi-FI" dirty="0"/>
          </a:p>
        </p:txBody>
      </p:sp>
      <p:sp>
        <p:nvSpPr>
          <p:cNvPr id="4" name="Dian numeron paikkamerkki 3"/>
          <p:cNvSpPr>
            <a:spLocks noGrp="1"/>
          </p:cNvSpPr>
          <p:nvPr>
            <p:ph type="sldNum" sz="quarter" idx="12"/>
          </p:nvPr>
        </p:nvSpPr>
        <p:spPr/>
        <p:txBody>
          <a:bodyPr/>
          <a:lstStyle/>
          <a:p>
            <a:fld id="{3CCEC50A-EC5D-6049-A135-EB130C1E40A7}" type="slidenum">
              <a:rPr lang="fi-FI" smtClean="0"/>
              <a:pPr/>
              <a:t>8</a:t>
            </a:fld>
            <a:endParaRPr lang="fi-FI" dirty="0"/>
          </a:p>
        </p:txBody>
      </p:sp>
      <p:sp>
        <p:nvSpPr>
          <p:cNvPr id="7" name="Tekstiruutu 6"/>
          <p:cNvSpPr txBox="1"/>
          <p:nvPr/>
        </p:nvSpPr>
        <p:spPr>
          <a:xfrm>
            <a:off x="4267200" y="2245364"/>
            <a:ext cx="3466011" cy="584775"/>
          </a:xfrm>
          <a:prstGeom prst="rect">
            <a:avLst/>
          </a:prstGeom>
          <a:noFill/>
        </p:spPr>
        <p:txBody>
          <a:bodyPr wrap="square" rtlCol="0">
            <a:spAutoFit/>
          </a:bodyPr>
          <a:lstStyle/>
          <a:p>
            <a:r>
              <a:rPr lang="fi-FI" sz="1600" b="1" dirty="0" smtClean="0"/>
              <a:t>Työssä käyvän palvelupolku, ei työterveyshuoltoa</a:t>
            </a:r>
            <a:endParaRPr lang="fi-FI" sz="1600" b="1" dirty="0"/>
          </a:p>
        </p:txBody>
      </p:sp>
      <p:sp>
        <p:nvSpPr>
          <p:cNvPr id="41" name="Tekstiruutu 40"/>
          <p:cNvSpPr txBox="1"/>
          <p:nvPr/>
        </p:nvSpPr>
        <p:spPr>
          <a:xfrm>
            <a:off x="8223197" y="2245364"/>
            <a:ext cx="3169919" cy="584775"/>
          </a:xfrm>
          <a:prstGeom prst="rect">
            <a:avLst/>
          </a:prstGeom>
          <a:noFill/>
        </p:spPr>
        <p:txBody>
          <a:bodyPr wrap="square" rtlCol="0">
            <a:spAutoFit/>
          </a:bodyPr>
          <a:lstStyle/>
          <a:p>
            <a:r>
              <a:rPr lang="fi-FI" sz="1600" b="1" dirty="0" smtClean="0"/>
              <a:t>Työssä käyvän palvelupolku, työterveyshuollon asiakas</a:t>
            </a:r>
            <a:endParaRPr lang="fi-FI" sz="1600" b="1" dirty="0"/>
          </a:p>
        </p:txBody>
      </p:sp>
      <p:pic>
        <p:nvPicPr>
          <p:cNvPr id="42" name="Kuva 41"/>
          <p:cNvPicPr>
            <a:picLocks noChangeAspect="1"/>
          </p:cNvPicPr>
          <p:nvPr/>
        </p:nvPicPr>
        <p:blipFill>
          <a:blip r:embed="rId2"/>
          <a:stretch>
            <a:fillRect/>
          </a:stretch>
        </p:blipFill>
        <p:spPr>
          <a:xfrm>
            <a:off x="7972583" y="3096545"/>
            <a:ext cx="3671146" cy="3675253"/>
          </a:xfrm>
          <a:prstGeom prst="rect">
            <a:avLst/>
          </a:prstGeom>
        </p:spPr>
      </p:pic>
      <p:sp>
        <p:nvSpPr>
          <p:cNvPr id="44" name="Tekstiruutu 43"/>
          <p:cNvSpPr txBox="1"/>
          <p:nvPr/>
        </p:nvSpPr>
        <p:spPr>
          <a:xfrm>
            <a:off x="668554" y="2310021"/>
            <a:ext cx="3466011" cy="338554"/>
          </a:xfrm>
          <a:prstGeom prst="rect">
            <a:avLst/>
          </a:prstGeom>
          <a:noFill/>
        </p:spPr>
        <p:txBody>
          <a:bodyPr wrap="square" rtlCol="0">
            <a:spAutoFit/>
          </a:bodyPr>
          <a:lstStyle/>
          <a:p>
            <a:r>
              <a:rPr lang="fi-FI" sz="1600" b="1" dirty="0" smtClean="0"/>
              <a:t>Työttömän palvelupolku</a:t>
            </a:r>
            <a:endParaRPr lang="fi-FI" sz="1600" b="1" dirty="0"/>
          </a:p>
        </p:txBody>
      </p:sp>
      <p:pic>
        <p:nvPicPr>
          <p:cNvPr id="76" name="Kuva 75"/>
          <p:cNvPicPr>
            <a:picLocks noChangeAspect="1"/>
          </p:cNvPicPr>
          <p:nvPr/>
        </p:nvPicPr>
        <p:blipFill>
          <a:blip r:embed="rId3"/>
          <a:stretch>
            <a:fillRect/>
          </a:stretch>
        </p:blipFill>
        <p:spPr>
          <a:xfrm>
            <a:off x="336325" y="3056047"/>
            <a:ext cx="3424822" cy="3165306"/>
          </a:xfrm>
          <a:prstGeom prst="rect">
            <a:avLst/>
          </a:prstGeom>
        </p:spPr>
      </p:pic>
      <p:pic>
        <p:nvPicPr>
          <p:cNvPr id="77" name="Kuva 76"/>
          <p:cNvPicPr>
            <a:picLocks noChangeAspect="1"/>
          </p:cNvPicPr>
          <p:nvPr/>
        </p:nvPicPr>
        <p:blipFill>
          <a:blip r:embed="rId4"/>
          <a:stretch>
            <a:fillRect/>
          </a:stretch>
        </p:blipFill>
        <p:spPr>
          <a:xfrm>
            <a:off x="4134565" y="3194613"/>
            <a:ext cx="3353764" cy="3107333"/>
          </a:xfrm>
          <a:prstGeom prst="rect">
            <a:avLst/>
          </a:prstGeom>
        </p:spPr>
      </p:pic>
    </p:spTree>
    <p:extLst>
      <p:ext uri="{BB962C8B-B14F-4D97-AF65-F5344CB8AC3E}">
        <p14:creationId xmlns:p14="http://schemas.microsoft.com/office/powerpoint/2010/main" val="174003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smtClean="0"/>
              <a:t>Sosiaalisen kuntoutuksen ja kuntouttavan työtoiminnan palvelupolut kehitteillä </a:t>
            </a:r>
            <a:r>
              <a:rPr lang="fi-FI" sz="2000" dirty="0" smtClean="0"/>
              <a:t>(projektisuunnittelija, sosiaalityöntekijä Merja Aunola)</a:t>
            </a:r>
            <a:endParaRPr lang="fi-FI" sz="3200" dirty="0"/>
          </a:p>
        </p:txBody>
      </p:sp>
      <p:sp>
        <p:nvSpPr>
          <p:cNvPr id="4" name="Dian numeron paikkamerkki 3"/>
          <p:cNvSpPr>
            <a:spLocks noGrp="1"/>
          </p:cNvSpPr>
          <p:nvPr>
            <p:ph type="sldNum" sz="quarter" idx="12"/>
          </p:nvPr>
        </p:nvSpPr>
        <p:spPr/>
        <p:txBody>
          <a:bodyPr/>
          <a:lstStyle/>
          <a:p>
            <a:fld id="{3CCEC50A-EC5D-6049-A135-EB130C1E40A7}" type="slidenum">
              <a:rPr lang="fi-FI" smtClean="0"/>
              <a:pPr/>
              <a:t>9</a:t>
            </a:fld>
            <a:endParaRPr lang="fi-FI" dirty="0"/>
          </a:p>
        </p:txBody>
      </p:sp>
      <p:pic>
        <p:nvPicPr>
          <p:cNvPr id="6" name="Kuva 5"/>
          <p:cNvPicPr>
            <a:picLocks noChangeAspect="1"/>
          </p:cNvPicPr>
          <p:nvPr/>
        </p:nvPicPr>
        <p:blipFill>
          <a:blip r:embed="rId2"/>
          <a:stretch>
            <a:fillRect/>
          </a:stretch>
        </p:blipFill>
        <p:spPr>
          <a:xfrm>
            <a:off x="2002972" y="2863399"/>
            <a:ext cx="2576181" cy="3438547"/>
          </a:xfrm>
          <a:prstGeom prst="rect">
            <a:avLst/>
          </a:prstGeom>
        </p:spPr>
      </p:pic>
      <p:pic>
        <p:nvPicPr>
          <p:cNvPr id="8" name="Kuva 7"/>
          <p:cNvPicPr>
            <a:picLocks noChangeAspect="1"/>
          </p:cNvPicPr>
          <p:nvPr/>
        </p:nvPicPr>
        <p:blipFill>
          <a:blip r:embed="rId3"/>
          <a:stretch>
            <a:fillRect/>
          </a:stretch>
        </p:blipFill>
        <p:spPr>
          <a:xfrm>
            <a:off x="6430080" y="2863399"/>
            <a:ext cx="3213482" cy="3608313"/>
          </a:xfrm>
          <a:prstGeom prst="rect">
            <a:avLst/>
          </a:prstGeom>
        </p:spPr>
      </p:pic>
      <p:sp>
        <p:nvSpPr>
          <p:cNvPr id="10" name="Tekstiruutu 9"/>
          <p:cNvSpPr txBox="1"/>
          <p:nvPr/>
        </p:nvSpPr>
        <p:spPr>
          <a:xfrm>
            <a:off x="925682" y="2279509"/>
            <a:ext cx="4730760" cy="338554"/>
          </a:xfrm>
          <a:prstGeom prst="rect">
            <a:avLst/>
          </a:prstGeom>
          <a:noFill/>
        </p:spPr>
        <p:txBody>
          <a:bodyPr wrap="square" rtlCol="0">
            <a:spAutoFit/>
          </a:bodyPr>
          <a:lstStyle/>
          <a:p>
            <a:r>
              <a:rPr lang="fi-FI" sz="1600" b="1" dirty="0" smtClean="0"/>
              <a:t>Sosiaalisen kuntoutuksen palvelupolku</a:t>
            </a:r>
            <a:endParaRPr lang="fi-FI" sz="1600" b="1" dirty="0"/>
          </a:p>
        </p:txBody>
      </p:sp>
      <p:sp>
        <p:nvSpPr>
          <p:cNvPr id="11" name="Tekstiruutu 10"/>
          <p:cNvSpPr txBox="1"/>
          <p:nvPr/>
        </p:nvSpPr>
        <p:spPr>
          <a:xfrm>
            <a:off x="5863030" y="2279509"/>
            <a:ext cx="4730760" cy="338554"/>
          </a:xfrm>
          <a:prstGeom prst="rect">
            <a:avLst/>
          </a:prstGeom>
          <a:noFill/>
        </p:spPr>
        <p:txBody>
          <a:bodyPr wrap="square" rtlCol="0">
            <a:spAutoFit/>
          </a:bodyPr>
          <a:lstStyle/>
          <a:p>
            <a:r>
              <a:rPr lang="fi-FI" sz="1600" b="1" dirty="0" smtClean="0"/>
              <a:t>Kuntouttavan työtoiminnan palvelupolku</a:t>
            </a:r>
            <a:endParaRPr lang="fi-FI" sz="1600" b="1" dirty="0"/>
          </a:p>
        </p:txBody>
      </p:sp>
    </p:spTree>
    <p:extLst>
      <p:ext uri="{BB962C8B-B14F-4D97-AF65-F5344CB8AC3E}">
        <p14:creationId xmlns:p14="http://schemas.microsoft.com/office/powerpoint/2010/main" val="33311457"/>
      </p:ext>
    </p:extLst>
  </p:cSld>
  <p:clrMapOvr>
    <a:masterClrMapping/>
  </p:clrMapOvr>
</p:sld>
</file>

<file path=ppt/theme/theme1.xml><?xml version="1.0" encoding="utf-8"?>
<a:theme xmlns:a="http://schemas.openxmlformats.org/drawingml/2006/main" name="PPhyvinvointialue-teema">
  <a:themeElements>
    <a:clrScheme name="Pohde_värit">
      <a:dk1>
        <a:srgbClr val="06175E"/>
      </a:dk1>
      <a:lt1>
        <a:srgbClr val="FFFEFE"/>
      </a:lt1>
      <a:dk2>
        <a:srgbClr val="042471"/>
      </a:dk2>
      <a:lt2>
        <a:srgbClr val="FFFEFE"/>
      </a:lt2>
      <a:accent1>
        <a:srgbClr val="4B6BC8"/>
      </a:accent1>
      <a:accent2>
        <a:srgbClr val="ACB9E4"/>
      </a:accent2>
      <a:accent3>
        <a:srgbClr val="FFA98D"/>
      </a:accent3>
      <a:accent4>
        <a:srgbClr val="FFC4B2"/>
      </a:accent4>
      <a:accent5>
        <a:srgbClr val="888686"/>
      </a:accent5>
      <a:accent6>
        <a:srgbClr val="D9D8D8"/>
      </a:accent6>
      <a:hlink>
        <a:srgbClr val="4B6BC8"/>
      </a:hlink>
      <a:folHlink>
        <a:srgbClr val="9E4C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hde_powerpoint_template" id="{92C75BCB-5A2B-FE4E-915A-2898210B4475}" vid="{B228524F-3D62-994B-83F5-F02E42824F37}"/>
    </a:ext>
  </a:extLst>
</a:theme>
</file>

<file path=ppt/theme/theme2.xml><?xml version="1.0" encoding="utf-8"?>
<a:theme xmlns:a="http://schemas.openxmlformats.org/drawingml/2006/main" name="4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N-uudistukset-ppt_01/2020">
  <a:themeElements>
    <a:clrScheme name="VN-tyollisyys">
      <a:dk1>
        <a:sysClr val="windowText" lastClr="000000"/>
      </a:dk1>
      <a:lt1>
        <a:srgbClr val="FFFFFF"/>
      </a:lt1>
      <a:dk2>
        <a:srgbClr val="365ABD"/>
      </a:dk2>
      <a:lt2>
        <a:srgbClr val="9B9183"/>
      </a:lt2>
      <a:accent1>
        <a:srgbClr val="F18700"/>
      </a:accent1>
      <a:accent2>
        <a:srgbClr val="00A79F"/>
      </a:accent2>
      <a:accent3>
        <a:srgbClr val="2699D6"/>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tyollisyys.potx" id="{5A4FD749-049F-4662-B84B-9278351C808F}" vid="{43428384-F227-48C4-92C5-42AE54B5AC71}"/>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672393-79b0-44ca-b1da-478db7a2b85f">
      <Terms xmlns="http://schemas.microsoft.com/office/infopath/2007/PartnerControls"/>
    </lcf76f155ced4ddcb4097134ff3c332f>
    <TaxCatchAll xmlns="d3e50268-7799-48af-83c3-9a9b063078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23F9FBE23DE9741AAC4B06DBA542379" ma:contentTypeVersion="16" ma:contentTypeDescription="Luo uusi asiakirja." ma:contentTypeScope="" ma:versionID="b913a3c12d92afe5d364b1f89701f226">
  <xsd:schema xmlns:xsd="http://www.w3.org/2001/XMLSchema" xmlns:xs="http://www.w3.org/2001/XMLSchema" xmlns:p="http://schemas.microsoft.com/office/2006/metadata/properties" xmlns:ns2="d8672393-79b0-44ca-b1da-478db7a2b85f" xmlns:ns3="2bb0a49a-9a7d-4643-b39a-2332175e2122" xmlns:ns4="d3e50268-7799-48af-83c3-9a9b063078bc" targetNamespace="http://schemas.microsoft.com/office/2006/metadata/properties" ma:root="true" ma:fieldsID="f36876c41347f63a6ecd70982589ad5b" ns2:_="" ns3:_="" ns4:_="">
    <xsd:import namespace="d8672393-79b0-44ca-b1da-478db7a2b85f"/>
    <xsd:import namespace="2bb0a49a-9a7d-4643-b39a-2332175e2122"/>
    <xsd:import namespace="d3e50268-7799-48af-83c3-9a9b063078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672393-79b0-44ca-b1da-478db7a2b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e8803545-8691-4b95-be08-91594e2525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b0a49a-9a7d-4643-b39a-2332175e2122"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833b1c3-5bc6-46dc-9123-3aa11df4ecd0}" ma:internalName="TaxCatchAll" ma:showField="CatchAllData" ma:web="2bb0a49a-9a7d-4643-b39a-2332175e21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48D5F-C1DA-421F-A495-FF337E437BB7}">
  <ds:schemaRefs>
    <ds:schemaRef ds:uri="2bb0a49a-9a7d-4643-b39a-2332175e2122"/>
    <ds:schemaRef ds:uri="http://purl.org/dc/elements/1.1/"/>
    <ds:schemaRef ds:uri="d3e50268-7799-48af-83c3-9a9b063078bc"/>
    <ds:schemaRef ds:uri="http://purl.org/dc/terms/"/>
    <ds:schemaRef ds:uri="d8672393-79b0-44ca-b1da-478db7a2b85f"/>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331E4F4-2914-4808-899C-3B4FD336F678}">
  <ds:schemaRefs>
    <ds:schemaRef ds:uri="http://schemas.microsoft.com/sharepoint/v3/contenttype/forms"/>
  </ds:schemaRefs>
</ds:datastoreItem>
</file>

<file path=customXml/itemProps3.xml><?xml version="1.0" encoding="utf-8"?>
<ds:datastoreItem xmlns:ds="http://schemas.openxmlformats.org/officeDocument/2006/customXml" ds:itemID="{CE067EFD-337D-4992-B7ED-BF05A8B72D87}"/>
</file>

<file path=docProps/app.xml><?xml version="1.0" encoding="utf-8"?>
<Properties xmlns="http://schemas.openxmlformats.org/officeDocument/2006/extended-properties" xmlns:vt="http://schemas.openxmlformats.org/officeDocument/2006/docPropsVTypes">
  <Template>Pohde</Template>
  <TotalTime>6741</TotalTime>
  <Words>837</Words>
  <Application>Microsoft Office PowerPoint</Application>
  <PresentationFormat>Laajakuva</PresentationFormat>
  <Paragraphs>169</Paragraphs>
  <Slides>11</Slides>
  <Notes>2</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11</vt:i4>
      </vt:variant>
    </vt:vector>
  </HeadingPairs>
  <TitlesOfParts>
    <vt:vector size="19" baseType="lpstr">
      <vt:lpstr>Arial</vt:lpstr>
      <vt:lpstr>Arial Narrow</vt:lpstr>
      <vt:lpstr>Calibri</vt:lpstr>
      <vt:lpstr>Calibri Light</vt:lpstr>
      <vt:lpstr>Times New Roman</vt:lpstr>
      <vt:lpstr>PPhyvinvointialue-teema</vt:lpstr>
      <vt:lpstr>4_Office-teema</vt:lpstr>
      <vt:lpstr>VN-uudistukset-ppt_01/2020</vt:lpstr>
      <vt:lpstr>Työkyvyn tuki – Kuntoutuksen kehittäminen Tulevaisuuden sote-keskusohjelmassa</vt:lpstr>
      <vt:lpstr>Työkyvyn tuen kehittäminen</vt:lpstr>
      <vt:lpstr>Työkyvyn tuen palvelut ovat osa sote-uudistusta</vt:lpstr>
      <vt:lpstr>PowerPoint-esitys</vt:lpstr>
      <vt:lpstr>PowerPoint-esitys</vt:lpstr>
      <vt:lpstr>PowerPoint-esitys</vt:lpstr>
      <vt:lpstr>PowerPoint-esitys</vt:lpstr>
      <vt:lpstr>Geneeriset työkyvyn tuen palvelupolut kehitteillä</vt:lpstr>
      <vt:lpstr>Sosiaalisen kuntoutuksen ja kuntouttavan työtoiminnan palvelupolut kehitteillä (projektisuunnittelija, sosiaalityöntekijä Merja Aunola)</vt:lpstr>
      <vt:lpstr>Työkyvyn tuen mallin rakentaminen</vt:lpstr>
      <vt:lpstr>Jatkosuunnitelmat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Pohde PowerPoint esityspohja</dc:title>
  <dc:subject/>
  <dc:creator>Mint Company</dc:creator>
  <cp:keywords/>
  <dc:description/>
  <cp:lastModifiedBy>Penttilä Saara</cp:lastModifiedBy>
  <cp:revision>43</cp:revision>
  <dcterms:created xsi:type="dcterms:W3CDTF">2022-10-05T13:44:56Z</dcterms:created>
  <dcterms:modified xsi:type="dcterms:W3CDTF">2022-11-22T11:30:43Z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0x010100F23F9FBE23DE9741AAC4B06DBA542379</vt:lpwstr>
  </property>
  <property fmtid="{D5CDD505-2E9C-101B-9397-08002B2CF9AE}" pid="3" name="MediaServiceImageTags">
    <vt:lpwstr/>
  </property>
</Properties>
</file>