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 id="2147483729" r:id="rId3"/>
  </p:sldMasterIdLst>
  <p:notesMasterIdLst>
    <p:notesMasterId r:id="rId13"/>
  </p:notesMasterIdLst>
  <p:handoutMasterIdLst>
    <p:handoutMasterId r:id="rId14"/>
  </p:handoutMasterIdLst>
  <p:sldIdLst>
    <p:sldId id="328" r:id="rId4"/>
    <p:sldId id="327" r:id="rId5"/>
    <p:sldId id="321" r:id="rId6"/>
    <p:sldId id="305" r:id="rId7"/>
    <p:sldId id="320" r:id="rId8"/>
    <p:sldId id="318" r:id="rId9"/>
    <p:sldId id="319" r:id="rId10"/>
    <p:sldId id="325" r:id="rId11"/>
    <p:sldId id="326"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BD"/>
    <a:srgbClr val="FFB19C"/>
    <a:srgbClr val="FEB7A4"/>
    <a:srgbClr val="3B54BC"/>
    <a:srgbClr val="000C46"/>
    <a:srgbClr val="000C4A"/>
    <a:srgbClr val="000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0" autoAdjust="0"/>
    <p:restoredTop sz="95332" autoAdjust="0"/>
  </p:normalViewPr>
  <p:slideViewPr>
    <p:cSldViewPr snapToGrid="0" snapToObjects="1">
      <p:cViewPr varScale="1">
        <p:scale>
          <a:sx n="65" d="100"/>
          <a:sy n="65" d="100"/>
        </p:scale>
        <p:origin x="372" y="40"/>
      </p:cViewPr>
      <p:guideLst>
        <p:guide orient="horz" pos="391"/>
        <p:guide pos="257"/>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8" d="100"/>
          <a:sy n="168" d="100"/>
        </p:scale>
        <p:origin x="54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3FDDA91-8391-A64B-92A0-B85BE5703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Arial" panose="020B0604020202020204" pitchFamily="34" charset="0"/>
            </a:endParaRPr>
          </a:p>
        </p:txBody>
      </p:sp>
      <p:sp>
        <p:nvSpPr>
          <p:cNvPr id="3" name="Päivämäärän paikkamerkki 2">
            <a:extLst>
              <a:ext uri="{FF2B5EF4-FFF2-40B4-BE49-F238E27FC236}">
                <a16:creationId xmlns:a16="http://schemas.microsoft.com/office/drawing/2014/main" id="{7D472A70-F52D-E745-BEC4-FA75195C1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B4052-C213-C641-A147-E372D208F7C3}" type="datetimeFigureOut">
              <a:rPr lang="fi-FI" smtClean="0">
                <a:latin typeface="Arial" panose="020B0604020202020204" pitchFamily="34" charset="0"/>
              </a:rPr>
              <a:t>17.8.2023</a:t>
            </a:fld>
            <a:endParaRPr lang="fi-FI" dirty="0">
              <a:latin typeface="Arial" panose="020B0604020202020204" pitchFamily="34" charset="0"/>
            </a:endParaRPr>
          </a:p>
        </p:txBody>
      </p:sp>
      <p:sp>
        <p:nvSpPr>
          <p:cNvPr id="4" name="Alatunnisteen paikkamerkki 3">
            <a:extLst>
              <a:ext uri="{FF2B5EF4-FFF2-40B4-BE49-F238E27FC236}">
                <a16:creationId xmlns:a16="http://schemas.microsoft.com/office/drawing/2014/main" id="{84E94B31-E715-AD4B-851E-17F05C6BE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Arial" panose="020B0604020202020204" pitchFamily="34" charset="0"/>
            </a:endParaRPr>
          </a:p>
        </p:txBody>
      </p:sp>
      <p:sp>
        <p:nvSpPr>
          <p:cNvPr id="5" name="Dian numeron paikkamerkki 4">
            <a:extLst>
              <a:ext uri="{FF2B5EF4-FFF2-40B4-BE49-F238E27FC236}">
                <a16:creationId xmlns:a16="http://schemas.microsoft.com/office/drawing/2014/main" id="{7D0FD0CE-02CD-4E45-B2C3-44865384D4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CB0CE-2571-E540-ABD8-9D20C7D01C86}" type="slidenum">
              <a:rPr lang="fi-FI" smtClean="0">
                <a:latin typeface="Arial" panose="020B0604020202020204" pitchFamily="34" charset="0"/>
              </a:rPr>
              <a:t>‹#›</a:t>
            </a:fld>
            <a:endParaRPr lang="fi-FI" dirty="0">
              <a:latin typeface="Arial" panose="020B0604020202020204" pitchFamily="34" charset="0"/>
            </a:endParaRPr>
          </a:p>
        </p:txBody>
      </p:sp>
    </p:spTree>
    <p:extLst>
      <p:ext uri="{BB962C8B-B14F-4D97-AF65-F5344CB8AC3E}">
        <p14:creationId xmlns:p14="http://schemas.microsoft.com/office/powerpoint/2010/main" val="342542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AA9502C-F7D5-D243-B53B-BD30A3E863CD}" type="datetimeFigureOut">
              <a:rPr lang="fi-FI" smtClean="0"/>
              <a:pPr/>
              <a:t>17.8.2023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9F6D52D-210E-2F42-8E94-1710D799A8B0}" type="slidenum">
              <a:rPr lang="fi-FI" smtClean="0"/>
              <a:pPr/>
              <a:t>‹#›</a:t>
            </a:fld>
            <a:endParaRPr lang="fi-FI" dirty="0"/>
          </a:p>
        </p:txBody>
      </p:sp>
    </p:spTree>
    <p:extLst>
      <p:ext uri="{BB962C8B-B14F-4D97-AF65-F5344CB8AC3E}">
        <p14:creationId xmlns:p14="http://schemas.microsoft.com/office/powerpoint/2010/main" val="322088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7</a:t>
            </a:fld>
            <a:endParaRPr lang="fi-FI" dirty="0"/>
          </a:p>
        </p:txBody>
      </p:sp>
    </p:spTree>
    <p:extLst>
      <p:ext uri="{BB962C8B-B14F-4D97-AF65-F5344CB8AC3E}">
        <p14:creationId xmlns:p14="http://schemas.microsoft.com/office/powerpoint/2010/main" val="203882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5.png"/><Relationship Id="rId18" Type="http://schemas.openxmlformats.org/officeDocument/2006/relationships/image" Target="../media/image27.png"/><Relationship Id="rId3" Type="http://schemas.openxmlformats.org/officeDocument/2006/relationships/hyperlink" Target="https://www.instagram.com/pohde_fi/" TargetMode="External"/><Relationship Id="rId7" Type="http://schemas.openxmlformats.org/officeDocument/2006/relationships/image" Target="../media/image23.png"/><Relationship Id="rId12" Type="http://schemas.openxmlformats.org/officeDocument/2006/relationships/hyperlink" Target="https://www.facebook.com/pohjoispohjanmaanhyvinvointialue/" TargetMode="External"/><Relationship Id="rId17" Type="http://schemas.openxmlformats.org/officeDocument/2006/relationships/image" Target="../media/image30.svg"/><Relationship Id="rId2" Type="http://schemas.openxmlformats.org/officeDocument/2006/relationships/image" Target="../media/image5.png"/><Relationship Id="rId16"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hyperlink" Target="https://twitter.com/Pohde_fi" TargetMode="External"/><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hyperlink" Target="https://www.youtube.com/channel/UCJ0KCcnJBh26_uO0XBvHd0g" TargetMode="External"/><Relationship Id="rId10" Type="http://schemas.openxmlformats.org/officeDocument/2006/relationships/image" Target="../media/image24.png"/><Relationship Id="rId19" Type="http://schemas.openxmlformats.org/officeDocument/2006/relationships/image" Target="../media/image32.svg"/><Relationship Id="rId4" Type="http://schemas.openxmlformats.org/officeDocument/2006/relationships/image" Target="../media/image22.png"/><Relationship Id="rId9" Type="http://schemas.openxmlformats.org/officeDocument/2006/relationships/hyperlink" Target="https://www.linkedin.com/company/pohjoispohjanmaanhyvinvointialue/" TargetMode="External"/><Relationship Id="rId14" Type="http://schemas.openxmlformats.org/officeDocument/2006/relationships/image" Target="../media/image28.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40.svg"/><Relationship Id="rId13" Type="http://schemas.openxmlformats.org/officeDocument/2006/relationships/image" Target="../media/image25.png"/><Relationship Id="rId18" Type="http://schemas.openxmlformats.org/officeDocument/2006/relationships/image" Target="../media/image27.png"/><Relationship Id="rId3" Type="http://schemas.openxmlformats.org/officeDocument/2006/relationships/hyperlink" Target="https://www.instagram.com/pohde_fi/" TargetMode="External"/><Relationship Id="rId7" Type="http://schemas.openxmlformats.org/officeDocument/2006/relationships/image" Target="../media/image23.png"/><Relationship Id="rId12" Type="http://schemas.openxmlformats.org/officeDocument/2006/relationships/hyperlink" Target="https://www.facebook.com/pohjoispohjanmaanhyvinvointialue/" TargetMode="External"/><Relationship Id="rId17" Type="http://schemas.openxmlformats.org/officeDocument/2006/relationships/image" Target="../media/image300.svg"/><Relationship Id="rId2" Type="http://schemas.openxmlformats.org/officeDocument/2006/relationships/image" Target="../media/image5.png"/><Relationship Id="rId16"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hyperlink" Target="https://twitter.com/Pohde_fi" TargetMode="External"/><Relationship Id="rId11" Type="http://schemas.openxmlformats.org/officeDocument/2006/relationships/image" Target="../media/image260.svg"/><Relationship Id="rId5" Type="http://schemas.openxmlformats.org/officeDocument/2006/relationships/image" Target="../media/image220.svg"/><Relationship Id="rId15" Type="http://schemas.openxmlformats.org/officeDocument/2006/relationships/hyperlink" Target="https://www.youtube.com/channel/UCJ0KCcnJBh26_uO0XBvHd0g" TargetMode="External"/><Relationship Id="rId10" Type="http://schemas.openxmlformats.org/officeDocument/2006/relationships/image" Target="../media/image24.png"/><Relationship Id="rId19" Type="http://schemas.openxmlformats.org/officeDocument/2006/relationships/image" Target="../media/image320.svg"/><Relationship Id="rId4" Type="http://schemas.openxmlformats.org/officeDocument/2006/relationships/image" Target="../media/image22.png"/><Relationship Id="rId9" Type="http://schemas.openxmlformats.org/officeDocument/2006/relationships/hyperlink" Target="https://www.linkedin.com/company/pohjoispohjanmaanhyvinvointialue/" TargetMode="External"/><Relationship Id="rId14" Type="http://schemas.openxmlformats.org/officeDocument/2006/relationships/image" Target="../media/image280.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logo">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p:txBody>
          <a:bodyPr/>
          <a:lstStyle/>
          <a:p>
            <a:endParaRPr lang="fi-FI" dirty="0"/>
          </a:p>
        </p:txBody>
      </p:sp>
      <p:sp>
        <p:nvSpPr>
          <p:cNvPr id="4" name="Dian numeron paikkamerkki 3">
            <a:extLst>
              <a:ext uri="{FF2B5EF4-FFF2-40B4-BE49-F238E27FC236}">
                <a16:creationId xmlns:a16="http://schemas.microsoft.com/office/drawing/2014/main" id="{C8C62F51-95D7-7E43-A39A-F0D3B0029750}"/>
              </a:ext>
            </a:extLst>
          </p:cNvPr>
          <p:cNvSpPr>
            <a:spLocks noGrp="1"/>
          </p:cNvSpPr>
          <p:nvPr>
            <p:ph type="sldNum" sz="quarter" idx="11"/>
          </p:nvPr>
        </p:nvSpPr>
        <p:spPr/>
        <p:txBody>
          <a:bodyPr/>
          <a:lstStyle/>
          <a:p>
            <a:fld id="{3CCEC50A-EC5D-6049-A135-EB130C1E40A7}" type="slidenum">
              <a:rPr lang="fi-FI" smtClean="0"/>
              <a:pPr/>
              <a:t>‹#›</a:t>
            </a:fld>
            <a:endParaRPr lang="fi-FI" dirty="0"/>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Tree>
    <p:extLst>
      <p:ext uri="{BB962C8B-B14F-4D97-AF65-F5344CB8AC3E}">
        <p14:creationId xmlns:p14="http://schemas.microsoft.com/office/powerpoint/2010/main" val="55978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836612" y="1547813"/>
            <a:ext cx="4044827" cy="1496279"/>
          </a:xfrm>
          <a:prstGeom prst="rect">
            <a:avLst/>
          </a:prstGeom>
        </p:spPr>
        <p:txBody>
          <a:bodyPr anchor="b"/>
          <a:lstStyle>
            <a:lvl1pPr>
              <a:defRPr sz="3200"/>
            </a:lvl1pPr>
          </a:lstStyle>
          <a:p>
            <a:r>
              <a:rPr lang="en-GB"/>
              <a:t>Click to edit Master title style</a:t>
            </a:r>
            <a:endParaRPr lang="fi-FI" dirty="0"/>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914399" y="3215076"/>
            <a:ext cx="89877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p:spPr>
        <p:txBody>
          <a:body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836612" y="1547813"/>
            <a:ext cx="4044827" cy="1496279"/>
          </a:xfrm>
          <a:prstGeom prst="rect">
            <a:avLst/>
          </a:prstGeom>
        </p:spPr>
        <p:txBody>
          <a:bodyPr anchor="b"/>
          <a:lstStyle>
            <a:lvl1pPr>
              <a:defRPr sz="3200"/>
            </a:lvl1pPr>
          </a:lstStyle>
          <a:p>
            <a:r>
              <a:rPr lang="en-GB"/>
              <a:t>Click to edit Master title style</a:t>
            </a:r>
            <a:endParaRPr lang="fi-FI" dirty="0"/>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914399" y="3215076"/>
            <a:ext cx="89877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32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838200" y="291052"/>
            <a:ext cx="7325498" cy="897514"/>
          </a:xfrm>
          <a:prstGeom prst="rect">
            <a:avLst/>
          </a:prstGeom>
        </p:spPr>
        <p:txBody>
          <a:bodyPr anchor="b"/>
          <a:lstStyle/>
          <a:p>
            <a:r>
              <a:rPr lang="en-GB"/>
              <a:t>Click to edit Master title style</a:t>
            </a:r>
            <a:endParaRPr lang="fi-FI" dirty="0"/>
          </a:p>
        </p:txBody>
      </p:sp>
    </p:spTree>
    <p:extLst>
      <p:ext uri="{BB962C8B-B14F-4D97-AF65-F5344CB8AC3E}">
        <p14:creationId xmlns:p14="http://schemas.microsoft.com/office/powerpoint/2010/main" val="422653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yhjä_ilman_logo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65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oitus valkoin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20427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endParaRPr lang="fi-FI"/>
          </a:p>
        </p:txBody>
      </p:sp>
    </p:spTree>
    <p:extLst>
      <p:ext uri="{BB962C8B-B14F-4D97-AF65-F5344CB8AC3E}">
        <p14:creationId xmlns:p14="http://schemas.microsoft.com/office/powerpoint/2010/main" val="387798261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oitus + otsikko valkoinen">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endParaRPr lang="fi-FI"/>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442914" y="3786856"/>
            <a:ext cx="10910886"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a:t>Muokkaa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442914" y="5486399"/>
            <a:ext cx="10910886"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168995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oitus + otsikko sininen">
    <p:bg>
      <p:bgPr>
        <a:solidFill>
          <a:schemeClr val="bg1"/>
        </a:solidFill>
        <a:effectLst/>
      </p:bgPr>
    </p:bg>
    <p:spTree>
      <p:nvGrpSpPr>
        <p:cNvPr id="1" name=""/>
        <p:cNvGrpSpPr/>
        <p:nvPr/>
      </p:nvGrpSpPr>
      <p:grpSpPr>
        <a:xfrm>
          <a:off x="0" y="0"/>
          <a:ext cx="0" cy="0"/>
          <a:chOff x="0" y="0"/>
          <a:chExt cx="0" cy="0"/>
        </a:xfrm>
      </p:grpSpPr>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p>
            <a:endParaRPr lang="fi-FI"/>
          </a:p>
        </p:txBody>
      </p:sp>
      <p:pic>
        <p:nvPicPr>
          <p:cNvPr id="6" name="Kuva 5">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442914" y="3786856"/>
            <a:ext cx="10910886"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a:t>Muokkaa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442914" y="5486399"/>
            <a:ext cx="10910886"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32151939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nsi Hyvinvointikerto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a:p>
        </p:txBody>
      </p:sp>
    </p:spTree>
    <p:extLst>
      <p:ext uri="{BB962C8B-B14F-4D97-AF65-F5344CB8AC3E}">
        <p14:creationId xmlns:p14="http://schemas.microsoft.com/office/powerpoint/2010/main" val="8997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066D1325-3727-B442-8D2F-0B8B89023047}"/>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63637" y="1492738"/>
            <a:ext cx="4790161" cy="2631691"/>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dirty="0"/>
          </a:p>
        </p:txBody>
      </p:sp>
      <p:sp>
        <p:nvSpPr>
          <p:cNvPr id="20" name="Tekstin paikkamerkki 18">
            <a:extLst>
              <a:ext uri="{FF2B5EF4-FFF2-40B4-BE49-F238E27FC236}">
                <a16:creationId xmlns:a16="http://schemas.microsoft.com/office/drawing/2014/main" id="{8539EA54-AB74-A442-82D6-1C28288C191A}"/>
              </a:ext>
            </a:extLst>
          </p:cNvPr>
          <p:cNvSpPr>
            <a:spLocks noGrp="1"/>
          </p:cNvSpPr>
          <p:nvPr>
            <p:ph type="body" sz="quarter" idx="11" hasCustomPrompt="1"/>
          </p:nvPr>
        </p:nvSpPr>
        <p:spPr>
          <a:xfrm>
            <a:off x="838200" y="6301946"/>
            <a:ext cx="7762103" cy="265002"/>
          </a:xfrm>
          <a:prstGeom prst="rect">
            <a:avLst/>
          </a:prstGeom>
        </p:spPr>
        <p:txBody>
          <a:bodyPr anchor="ctr">
            <a:normAutofit/>
          </a:bodyPr>
          <a:lstStyle>
            <a:lvl1pPr marL="0" indent="0">
              <a:lnSpc>
                <a:spcPct val="100000"/>
              </a:lnSpc>
              <a:buNone/>
              <a:defRPr sz="1050" b="0">
                <a:solidFill>
                  <a:schemeClr val="bg1">
                    <a:lumMod val="50000"/>
                  </a:schemeClr>
                </a:solidFill>
              </a:defRPr>
            </a:lvl1pPr>
          </a:lstStyle>
          <a:p>
            <a:pPr lvl="0"/>
            <a:r>
              <a:rPr lang="fi-FI" dirty="0"/>
              <a:t>Etunimi Sukunimi, Titteli</a:t>
            </a:r>
          </a:p>
        </p:txBody>
      </p:sp>
      <p:sp>
        <p:nvSpPr>
          <p:cNvPr id="21" name="Tekstin paikkamerkki 18">
            <a:extLst>
              <a:ext uri="{FF2B5EF4-FFF2-40B4-BE49-F238E27FC236}">
                <a16:creationId xmlns:a16="http://schemas.microsoft.com/office/drawing/2014/main" id="{31FA731E-2BE4-394C-A7C6-D0A991F4D915}"/>
              </a:ext>
            </a:extLst>
          </p:cNvPr>
          <p:cNvSpPr>
            <a:spLocks noGrp="1"/>
          </p:cNvSpPr>
          <p:nvPr>
            <p:ph type="body" sz="quarter" idx="12"/>
          </p:nvPr>
        </p:nvSpPr>
        <p:spPr>
          <a:xfrm>
            <a:off x="8814486" y="6301946"/>
            <a:ext cx="2539313" cy="265002"/>
          </a:xfrm>
          <a:prstGeom prst="rect">
            <a:avLst/>
          </a:prstGeom>
        </p:spPr>
        <p:txBody>
          <a:bodyPr anchor="ctr">
            <a:norm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b="0">
                <a:solidFill>
                  <a:schemeClr val="bg1">
                    <a:lumMod val="50000"/>
                  </a:schemeClr>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text styles</a:t>
            </a:r>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p:nvPr>
        </p:nvSpPr>
        <p:spPr>
          <a:xfrm>
            <a:off x="6563637" y="4415481"/>
            <a:ext cx="4790162"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Tree>
    <p:extLst>
      <p:ext uri="{BB962C8B-B14F-4D97-AF65-F5344CB8AC3E}">
        <p14:creationId xmlns:p14="http://schemas.microsoft.com/office/powerpoint/2010/main" val="2037561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a:p>
        </p:txBody>
      </p:sp>
    </p:spTree>
    <p:extLst>
      <p:ext uri="{BB962C8B-B14F-4D97-AF65-F5344CB8AC3E}">
        <p14:creationId xmlns:p14="http://schemas.microsoft.com/office/powerpoint/2010/main" val="149555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nsi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endParaRPr lang="fi-FI"/>
          </a:p>
        </p:txBody>
      </p:sp>
      <p:sp>
        <p:nvSpPr>
          <p:cNvPr id="17" name="Otsikko 1">
            <a:extLst>
              <a:ext uri="{FF2B5EF4-FFF2-40B4-BE49-F238E27FC236}">
                <a16:creationId xmlns:a16="http://schemas.microsoft.com/office/drawing/2014/main" id="{614ADDEE-C348-A142-BF12-7CA2A231D719}"/>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332059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nsi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endParaRPr lang="fi-FI"/>
          </a:p>
        </p:txBody>
      </p:sp>
      <p:sp>
        <p:nvSpPr>
          <p:cNvPr id="13" name="Otsikko 1">
            <a:extLst>
              <a:ext uri="{FF2B5EF4-FFF2-40B4-BE49-F238E27FC236}">
                <a16:creationId xmlns:a16="http://schemas.microsoft.com/office/drawing/2014/main" id="{27FBF0D9-3C18-4F49-AE80-ECD3F724415E}"/>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27794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0" y="0"/>
            <a:ext cx="12191999"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grpSp>
        <p:nvGrpSpPr>
          <p:cNvPr id="9" name="Ryhmä 8">
            <a:extLst>
              <a:ext uri="{FF2B5EF4-FFF2-40B4-BE49-F238E27FC236}">
                <a16:creationId xmlns:a16="http://schemas.microsoft.com/office/drawing/2014/main" id="{C2D53395-D2DF-2145-9417-08B26D11D004}"/>
              </a:ext>
            </a:extLst>
          </p:cNvPr>
          <p:cNvGrpSpPr/>
          <p:nvPr userDrawn="1"/>
        </p:nvGrpSpPr>
        <p:grpSpPr>
          <a:xfrm>
            <a:off x="0" y="3494314"/>
            <a:ext cx="12192000" cy="3363686"/>
            <a:chOff x="0" y="3494314"/>
            <a:chExt cx="12192000" cy="3363686"/>
          </a:xfrm>
        </p:grpSpPr>
        <p:sp>
          <p:nvSpPr>
            <p:cNvPr id="12" name="Suorakulmio 11">
              <a:extLst>
                <a:ext uri="{FF2B5EF4-FFF2-40B4-BE49-F238E27FC236}">
                  <a16:creationId xmlns:a16="http://schemas.microsoft.com/office/drawing/2014/main" id="{7ACF5518-E855-B645-A4A1-884F0381E34E}"/>
                </a:ext>
              </a:extLst>
            </p:cNvPr>
            <p:cNvSpPr/>
            <p:nvPr userDrawn="1"/>
          </p:nvSpPr>
          <p:spPr>
            <a:xfrm>
              <a:off x="0" y="3494314"/>
              <a:ext cx="12192000" cy="2733571"/>
            </a:xfrm>
            <a:prstGeom prst="rect">
              <a:avLst/>
            </a:prstGeom>
            <a:blipFill>
              <a:blip r:embed="rId2"/>
              <a:stretch>
                <a:fillRect t="-1508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1DB615A-D54B-1F44-B670-DE08F4FC8E98}"/>
                </a:ext>
              </a:extLst>
            </p:cNvPr>
            <p:cNvSpPr/>
            <p:nvPr userDrawn="1"/>
          </p:nvSpPr>
          <p:spPr>
            <a:xfrm>
              <a:off x="0" y="6227885"/>
              <a:ext cx="12192000" cy="63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6" name="Otsikko 1">
            <a:extLst>
              <a:ext uri="{FF2B5EF4-FFF2-40B4-BE49-F238E27FC236}">
                <a16:creationId xmlns:a16="http://schemas.microsoft.com/office/drawing/2014/main" id="{5CB55A49-B435-F147-BEF9-58A2ABAB30BA}"/>
              </a:ext>
            </a:extLst>
          </p:cNvPr>
          <p:cNvSpPr txBox="1">
            <a:spLocks/>
          </p:cNvSpPr>
          <p:nvPr userDrawn="1"/>
        </p:nvSpPr>
        <p:spPr>
          <a:xfrm>
            <a:off x="4800600" y="3856191"/>
            <a:ext cx="6553199" cy="17047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i-FI"/>
          </a:p>
        </p:txBody>
      </p:sp>
      <p:sp>
        <p:nvSpPr>
          <p:cNvPr id="22" name="Otsikko 1">
            <a:extLst>
              <a:ext uri="{FF2B5EF4-FFF2-40B4-BE49-F238E27FC236}">
                <a16:creationId xmlns:a16="http://schemas.microsoft.com/office/drawing/2014/main" id="{C63ED6A6-7F9C-034D-B593-150A78820984}"/>
              </a:ext>
            </a:extLst>
          </p:cNvPr>
          <p:cNvSpPr>
            <a:spLocks noGrp="1"/>
          </p:cNvSpPr>
          <p:nvPr>
            <p:ph type="ctrTitle" hasCustomPrompt="1"/>
          </p:nvPr>
        </p:nvSpPr>
        <p:spPr>
          <a:xfrm>
            <a:off x="4800600" y="3856191"/>
            <a:ext cx="6553199" cy="1224814"/>
          </a:xfrm>
          <a:prstGeom prst="rect">
            <a:avLst/>
          </a:prstGeom>
        </p:spPr>
        <p:txBody>
          <a:bodyPr anchor="b">
            <a:noAutofit/>
          </a:bodyPr>
          <a:lstStyle>
            <a:lvl1pPr algn="l">
              <a:defRPr sz="32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23" name="Alaotsikko 2">
            <a:extLst>
              <a:ext uri="{FF2B5EF4-FFF2-40B4-BE49-F238E27FC236}">
                <a16:creationId xmlns:a16="http://schemas.microsoft.com/office/drawing/2014/main" id="{28912AAF-8FBB-9B44-9D8A-2F78AB0823C7}"/>
              </a:ext>
            </a:extLst>
          </p:cNvPr>
          <p:cNvSpPr>
            <a:spLocks noGrp="1"/>
          </p:cNvSpPr>
          <p:nvPr>
            <p:ph type="subTitle" idx="1" hasCustomPrompt="1"/>
          </p:nvPr>
        </p:nvSpPr>
        <p:spPr>
          <a:xfrm>
            <a:off x="4800600" y="5342021"/>
            <a:ext cx="6553199" cy="1155032"/>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23783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42914" y="457308"/>
            <a:ext cx="9537110"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42913" y="2311053"/>
            <a:ext cx="10910887" cy="37188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26837"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193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eampi 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42914" y="235132"/>
            <a:ext cx="9537110" cy="714102"/>
          </a:xfrm>
          <a:prstGeom prst="rect">
            <a:avLst/>
          </a:prstGeom>
        </p:spPr>
        <p:txBody>
          <a:bodyPr anchor="b">
            <a:normAutofit/>
          </a:bodyPr>
          <a:lstStyle>
            <a:lvl1pPr>
              <a:defRPr sz="3200"/>
            </a:lvl1p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42913" y="1349638"/>
            <a:ext cx="10910887" cy="488570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26837" y="1062345"/>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075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sisältö, lohi jaka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6687" y="457308"/>
            <a:ext cx="6145959"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6687" y="2311053"/>
            <a:ext cx="6145959" cy="37188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32886"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Tree>
    <p:extLst>
      <p:ext uri="{BB962C8B-B14F-4D97-AF65-F5344CB8AC3E}">
        <p14:creationId xmlns:p14="http://schemas.microsoft.com/office/powerpoint/2010/main" val="3755294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6693" y="457308"/>
            <a:ext cx="9141823"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6693"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532892"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1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0633" y="457308"/>
            <a:ext cx="9148354"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0633"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a:p>
        </p:txBody>
      </p: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cxnSp>
        <p:nvCxnSpPr>
          <p:cNvPr id="11" name="Suora yhdysviiva 10">
            <a:extLst>
              <a:ext uri="{FF2B5EF4-FFF2-40B4-BE49-F238E27FC236}">
                <a16:creationId xmlns:a16="http://schemas.microsoft.com/office/drawing/2014/main" id="{FDE95E59-4670-DE4F-AC61-DA85114D1CCF}"/>
              </a:ext>
            </a:extLst>
          </p:cNvPr>
          <p:cNvCxnSpPr>
            <a:cxnSpLocks/>
          </p:cNvCxnSpPr>
          <p:nvPr userDrawn="1"/>
        </p:nvCxnSpPr>
        <p:spPr>
          <a:xfrm>
            <a:off x="526832"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42464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444287" y="1709738"/>
            <a:ext cx="10515600" cy="2852737"/>
          </a:xfrm>
          <a:prstGeom prst="rect">
            <a:avLst/>
          </a:prstGeom>
        </p:spPr>
        <p:txBody>
          <a:bodyPr anchor="b"/>
          <a:lstStyle>
            <a:lvl1pPr>
              <a:defRPr sz="6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444287" y="4728308"/>
            <a:ext cx="10515600" cy="136134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a:p>
        </p:txBody>
      </p:sp>
    </p:spTree>
    <p:extLst>
      <p:ext uri="{BB962C8B-B14F-4D97-AF65-F5344CB8AC3E}">
        <p14:creationId xmlns:p14="http://schemas.microsoft.com/office/powerpoint/2010/main" val="105020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anh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86765C0F-7791-9E4D-B6D3-699BB41DBD4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Tekstin paikkamerkki 18">
            <a:extLst>
              <a:ext uri="{FF2B5EF4-FFF2-40B4-BE49-F238E27FC236}">
                <a16:creationId xmlns:a16="http://schemas.microsoft.com/office/drawing/2014/main" id="{8539EA54-AB74-A442-82D6-1C28288C191A}"/>
              </a:ext>
            </a:extLst>
          </p:cNvPr>
          <p:cNvSpPr>
            <a:spLocks noGrp="1"/>
          </p:cNvSpPr>
          <p:nvPr>
            <p:ph type="body" sz="quarter" idx="11" hasCustomPrompt="1"/>
          </p:nvPr>
        </p:nvSpPr>
        <p:spPr>
          <a:xfrm>
            <a:off x="838200" y="6301946"/>
            <a:ext cx="7762103" cy="265002"/>
          </a:xfrm>
          <a:prstGeom prst="rect">
            <a:avLst/>
          </a:prstGeom>
        </p:spPr>
        <p:txBody>
          <a:bodyPr anchor="ctr">
            <a:normAutofit/>
          </a:bodyPr>
          <a:lstStyle>
            <a:lvl1pPr marL="0" indent="0">
              <a:lnSpc>
                <a:spcPct val="100000"/>
              </a:lnSpc>
              <a:buNone/>
              <a:defRPr sz="1050" b="0">
                <a:solidFill>
                  <a:schemeClr val="bg1">
                    <a:lumMod val="50000"/>
                  </a:schemeClr>
                </a:solidFill>
              </a:defRPr>
            </a:lvl1pPr>
          </a:lstStyle>
          <a:p>
            <a:pPr lvl="0"/>
            <a:r>
              <a:rPr lang="fi-FI" dirty="0"/>
              <a:t>Etunimi Sukunimi, Titteli</a:t>
            </a:r>
          </a:p>
        </p:txBody>
      </p:sp>
      <p:sp>
        <p:nvSpPr>
          <p:cNvPr id="21" name="Tekstin paikkamerkki 18">
            <a:extLst>
              <a:ext uri="{FF2B5EF4-FFF2-40B4-BE49-F238E27FC236}">
                <a16:creationId xmlns:a16="http://schemas.microsoft.com/office/drawing/2014/main" id="{31FA731E-2BE4-394C-A7C6-D0A991F4D915}"/>
              </a:ext>
            </a:extLst>
          </p:cNvPr>
          <p:cNvSpPr>
            <a:spLocks noGrp="1"/>
          </p:cNvSpPr>
          <p:nvPr>
            <p:ph type="body" sz="quarter" idx="12"/>
          </p:nvPr>
        </p:nvSpPr>
        <p:spPr>
          <a:xfrm>
            <a:off x="8814486" y="6301946"/>
            <a:ext cx="2539313" cy="265002"/>
          </a:xfrm>
          <a:prstGeom prst="rect">
            <a:avLst/>
          </a:prstGeom>
        </p:spPr>
        <p:txBody>
          <a:bodyPr anchor="ctr">
            <a:norm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b="0">
                <a:solidFill>
                  <a:schemeClr val="bg1">
                    <a:lumMod val="50000"/>
                  </a:schemeClr>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text styles</a:t>
            </a:r>
          </a:p>
        </p:txBody>
      </p:sp>
      <p:sp>
        <p:nvSpPr>
          <p:cNvPr id="14" name="Otsikko 1">
            <a:extLst>
              <a:ext uri="{FF2B5EF4-FFF2-40B4-BE49-F238E27FC236}">
                <a16:creationId xmlns:a16="http://schemas.microsoft.com/office/drawing/2014/main" id="{C3FD6B73-293C-0B4A-A332-7D4623946D9F}"/>
              </a:ext>
            </a:extLst>
          </p:cNvPr>
          <p:cNvSpPr>
            <a:spLocks noGrp="1"/>
          </p:cNvSpPr>
          <p:nvPr>
            <p:ph type="ctrTitle"/>
          </p:nvPr>
        </p:nvSpPr>
        <p:spPr>
          <a:xfrm>
            <a:off x="6563637" y="1492738"/>
            <a:ext cx="4790161" cy="2631691"/>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dirty="0"/>
          </a:p>
        </p:txBody>
      </p:sp>
      <p:sp>
        <p:nvSpPr>
          <p:cNvPr id="15" name="Alaotsikko 2">
            <a:extLst>
              <a:ext uri="{FF2B5EF4-FFF2-40B4-BE49-F238E27FC236}">
                <a16:creationId xmlns:a16="http://schemas.microsoft.com/office/drawing/2014/main" id="{1ECFA9E3-56E8-2B4B-992B-7870D0F16815}"/>
              </a:ext>
            </a:extLst>
          </p:cNvPr>
          <p:cNvSpPr>
            <a:spLocks noGrp="1"/>
          </p:cNvSpPr>
          <p:nvPr>
            <p:ph type="subTitle" idx="1"/>
          </p:nvPr>
        </p:nvSpPr>
        <p:spPr>
          <a:xfrm>
            <a:off x="6563637" y="4415481"/>
            <a:ext cx="4790162"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Tree>
    <p:extLst>
      <p:ext uri="{BB962C8B-B14F-4D97-AF65-F5344CB8AC3E}">
        <p14:creationId xmlns:p14="http://schemas.microsoft.com/office/powerpoint/2010/main" val="2870145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456396" y="1709738"/>
            <a:ext cx="10515600" cy="2852737"/>
          </a:xfrm>
          <a:prstGeom prst="rect">
            <a:avLst/>
          </a:prstGeom>
        </p:spPr>
        <p:txBody>
          <a:bodyPr anchor="b"/>
          <a:lstStyle>
            <a:lvl1pPr>
              <a:defRPr sz="6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456396"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1479655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sp>
        <p:nvSpPr>
          <p:cNvPr id="10" name="Otsikko 1">
            <a:extLst>
              <a:ext uri="{FF2B5EF4-FFF2-40B4-BE49-F238E27FC236}">
                <a16:creationId xmlns:a16="http://schemas.microsoft.com/office/drawing/2014/main" id="{30831A71-A2F8-5B49-B6CF-89BE9C54A2A8}"/>
              </a:ext>
            </a:extLst>
          </p:cNvPr>
          <p:cNvSpPr>
            <a:spLocks noGrp="1"/>
          </p:cNvSpPr>
          <p:nvPr>
            <p:ph type="title"/>
          </p:nvPr>
        </p:nvSpPr>
        <p:spPr>
          <a:xfrm>
            <a:off x="450346"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p:nvPr>
        </p:nvSpPr>
        <p:spPr>
          <a:xfrm>
            <a:off x="450346"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4998DC57-4AA4-B94E-AEFE-A150785216BC}"/>
              </a:ext>
            </a:extLst>
          </p:cNvPr>
          <p:cNvCxnSpPr>
            <a:cxnSpLocks/>
          </p:cNvCxnSpPr>
          <p:nvPr userDrawn="1"/>
        </p:nvCxnSpPr>
        <p:spPr>
          <a:xfrm>
            <a:off x="532895"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25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nsi 01 nainen ja laps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6" name="Otsikko 1">
            <a:extLst>
              <a:ext uri="{FF2B5EF4-FFF2-40B4-BE49-F238E27FC236}">
                <a16:creationId xmlns:a16="http://schemas.microsoft.com/office/drawing/2014/main" id="{3CEEAE62-3569-B64E-9A2A-D9AACEAC986E}"/>
              </a:ext>
            </a:extLst>
          </p:cNvPr>
          <p:cNvSpPr>
            <a:spLocks noGrp="1"/>
          </p:cNvSpPr>
          <p:nvPr>
            <p:ph type="title"/>
          </p:nvPr>
        </p:nvSpPr>
        <p:spPr>
          <a:xfrm>
            <a:off x="450341"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p:nvPr>
        </p:nvSpPr>
        <p:spPr>
          <a:xfrm>
            <a:off x="450341"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2CB39477-FA92-1241-B9E6-C807F3A777CC}"/>
              </a:ext>
            </a:extLst>
          </p:cNvPr>
          <p:cNvPicPr>
            <a:picLocks noChangeAspect="1"/>
          </p:cNvPicPr>
          <p:nvPr userDrawn="1"/>
        </p:nvPicPr>
        <p:blipFill>
          <a:blip r:embed="rId4"/>
          <a:srcRect/>
          <a:stretch/>
        </p:blipFill>
        <p:spPr>
          <a:xfrm>
            <a:off x="10292431" y="457308"/>
            <a:ext cx="1428260" cy="532764"/>
          </a:xfrm>
          <a:prstGeom prst="rect">
            <a:avLst/>
          </a:prstGeom>
        </p:spPr>
      </p:pic>
      <p:cxnSp>
        <p:nvCxnSpPr>
          <p:cNvPr id="12" name="Suora yhdysviiva 11">
            <a:extLst>
              <a:ext uri="{FF2B5EF4-FFF2-40B4-BE49-F238E27FC236}">
                <a16:creationId xmlns:a16="http://schemas.microsoft.com/office/drawing/2014/main" id="{0F3BD7B6-6515-894C-8E95-0FB576929817}"/>
              </a:ext>
            </a:extLst>
          </p:cNvPr>
          <p:cNvCxnSpPr>
            <a:cxnSpLocks/>
          </p:cNvCxnSpPr>
          <p:nvPr userDrawn="1"/>
        </p:nvCxnSpPr>
        <p:spPr>
          <a:xfrm>
            <a:off x="532890"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13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nsi 02 asiakaspalvelija">
    <p:bg>
      <p:bgPr>
        <a:solidFill>
          <a:schemeClr val="bg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solidFill>
              </a:defRPr>
            </a:lvl1pPr>
          </a:lstStyle>
          <a:p>
            <a:endParaRPr lang="fi-FI"/>
          </a:p>
        </p:txBody>
      </p:sp>
      <p:pic>
        <p:nvPicPr>
          <p:cNvPr id="11" name="Kuva 10">
            <a:extLst>
              <a:ext uri="{FF2B5EF4-FFF2-40B4-BE49-F238E27FC236}">
                <a16:creationId xmlns:a16="http://schemas.microsoft.com/office/drawing/2014/main" id="{771616D9-60C5-CE48-BB3C-F83C8219AB3C}"/>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3" name="Kuva 2">
            <a:extLst>
              <a:ext uri="{FF2B5EF4-FFF2-40B4-BE49-F238E27FC236}">
                <a16:creationId xmlns:a16="http://schemas.microsoft.com/office/drawing/2014/main" id="{2FC62884-45D7-504A-84A2-0376EC894257}"/>
              </a:ext>
            </a:extLst>
          </p:cNvPr>
          <p:cNvPicPr>
            <a:picLocks noChangeAspect="1"/>
          </p:cNvPicPr>
          <p:nvPr userDrawn="1"/>
        </p:nvPicPr>
        <p:blipFill>
          <a:blip r:embed="rId3"/>
          <a:srcRect/>
          <a:stretch/>
        </p:blipFill>
        <p:spPr>
          <a:xfrm>
            <a:off x="6985000" y="0"/>
            <a:ext cx="5207000" cy="6858000"/>
          </a:xfrm>
          <a:prstGeom prst="rect">
            <a:avLst/>
          </a:prstGeom>
        </p:spPr>
      </p:pic>
      <p:pic>
        <p:nvPicPr>
          <p:cNvPr id="39" name="Kuva 38">
            <a:extLst>
              <a:ext uri="{FF2B5EF4-FFF2-40B4-BE49-F238E27FC236}">
                <a16:creationId xmlns:a16="http://schemas.microsoft.com/office/drawing/2014/main" id="{826EEF09-B775-6E43-AE5B-50455E02939C}"/>
              </a:ext>
            </a:extLst>
          </p:cNvPr>
          <p:cNvPicPr>
            <a:picLocks noChangeAspect="1"/>
          </p:cNvPicPr>
          <p:nvPr userDrawn="1"/>
        </p:nvPicPr>
        <p:blipFill>
          <a:blip r:embed="rId2"/>
          <a:srcRect/>
          <a:stretch/>
        </p:blipFill>
        <p:spPr>
          <a:xfrm>
            <a:off x="10292431" y="457308"/>
            <a:ext cx="1428260" cy="532764"/>
          </a:xfrm>
          <a:prstGeom prst="rect">
            <a:avLst/>
          </a:prstGeom>
        </p:spPr>
      </p:pic>
      <p:sp>
        <p:nvSpPr>
          <p:cNvPr id="40" name="Otsikko 1">
            <a:extLst>
              <a:ext uri="{FF2B5EF4-FFF2-40B4-BE49-F238E27FC236}">
                <a16:creationId xmlns:a16="http://schemas.microsoft.com/office/drawing/2014/main" id="{25F3E70A-07E1-F747-A45A-63DF413CF82C}"/>
              </a:ext>
            </a:extLst>
          </p:cNvPr>
          <p:cNvSpPr>
            <a:spLocks noGrp="1"/>
          </p:cNvSpPr>
          <p:nvPr>
            <p:ph type="title"/>
          </p:nvPr>
        </p:nvSpPr>
        <p:spPr>
          <a:xfrm>
            <a:off x="450339"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p:nvPr>
        </p:nvSpPr>
        <p:spPr>
          <a:xfrm>
            <a:off x="450339"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43" name="Suora yhdysviiva 42">
            <a:extLst>
              <a:ext uri="{FF2B5EF4-FFF2-40B4-BE49-F238E27FC236}">
                <a16:creationId xmlns:a16="http://schemas.microsoft.com/office/drawing/2014/main" id="{2A1CC649-B0A8-EA46-85B2-257C12C5C1EF}"/>
              </a:ext>
            </a:extLst>
          </p:cNvPr>
          <p:cNvCxnSpPr>
            <a:cxnSpLocks/>
          </p:cNvCxnSpPr>
          <p:nvPr userDrawn="1"/>
        </p:nvCxnSpPr>
        <p:spPr>
          <a:xfrm>
            <a:off x="532888"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28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nsi 03 ensi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49BDB782-1193-3742-8F13-23306B535F99}"/>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44AC4509-5977-E345-8EB6-65D6A94E8059}"/>
              </a:ext>
            </a:extLst>
          </p:cNvPr>
          <p:cNvSpPr>
            <a:spLocks noGrp="1"/>
          </p:cNvSpPr>
          <p:nvPr>
            <p:ph type="title"/>
          </p:nvPr>
        </p:nvSpPr>
        <p:spPr>
          <a:xfrm>
            <a:off x="444283"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p:nvPr>
        </p:nvSpPr>
        <p:spPr>
          <a:xfrm>
            <a:off x="444283"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F3A76D7-99D7-CE49-861F-40897CB93B06}"/>
              </a:ext>
            </a:extLst>
          </p:cNvPr>
          <p:cNvCxnSpPr>
            <a:cxnSpLocks/>
          </p:cNvCxnSpPr>
          <p:nvPr userDrawn="1"/>
        </p:nvCxnSpPr>
        <p:spPr>
          <a:xfrm>
            <a:off x="526832"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138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04 pelastuslaito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2E5843CB-9462-694E-932F-F4F20D01CD57}"/>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C356A68D-864F-C94A-8345-7B45D4086F61}"/>
              </a:ext>
            </a:extLst>
          </p:cNvPr>
          <p:cNvSpPr>
            <a:spLocks noGrp="1"/>
          </p:cNvSpPr>
          <p:nvPr>
            <p:ph type="title"/>
          </p:nvPr>
        </p:nvSpPr>
        <p:spPr>
          <a:xfrm>
            <a:off x="450339"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p:nvPr>
        </p:nvSpPr>
        <p:spPr>
          <a:xfrm>
            <a:off x="450339"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EA198E4-6D45-594E-9549-2BBBDE34C100}"/>
              </a:ext>
            </a:extLst>
          </p:cNvPr>
          <p:cNvCxnSpPr>
            <a:cxnSpLocks/>
          </p:cNvCxnSpPr>
          <p:nvPr userDrawn="1"/>
        </p:nvCxnSpPr>
        <p:spPr>
          <a:xfrm>
            <a:off x="532888"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835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nsi 05 OY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4" name="Otsikko 1">
            <a:extLst>
              <a:ext uri="{FF2B5EF4-FFF2-40B4-BE49-F238E27FC236}">
                <a16:creationId xmlns:a16="http://schemas.microsoft.com/office/drawing/2014/main" id="{BC3C1208-3503-7048-A353-2518FBD6D7D4}"/>
              </a:ext>
            </a:extLst>
          </p:cNvPr>
          <p:cNvSpPr>
            <a:spLocks noGrp="1"/>
          </p:cNvSpPr>
          <p:nvPr>
            <p:ph type="title"/>
          </p:nvPr>
        </p:nvSpPr>
        <p:spPr>
          <a:xfrm>
            <a:off x="456399"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p:nvPr>
        </p:nvSpPr>
        <p:spPr>
          <a:xfrm>
            <a:off x="456399"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B524F016-63E5-334E-920B-5D3DB7F4AB02}"/>
              </a:ext>
            </a:extLst>
          </p:cNvPr>
          <p:cNvCxnSpPr>
            <a:cxnSpLocks/>
          </p:cNvCxnSpPr>
          <p:nvPr userDrawn="1"/>
        </p:nvCxnSpPr>
        <p:spPr>
          <a:xfrm>
            <a:off x="538948"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88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06 ensiapu">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42A96CE3-88E8-4745-BF12-0B95FF24CBF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9BD304D6-A777-8F47-9B0D-23952DD090B1}"/>
              </a:ext>
            </a:extLst>
          </p:cNvPr>
          <p:cNvSpPr>
            <a:spLocks noGrp="1"/>
          </p:cNvSpPr>
          <p:nvPr>
            <p:ph type="title"/>
          </p:nvPr>
        </p:nvSpPr>
        <p:spPr>
          <a:xfrm>
            <a:off x="450341"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p:nvPr>
        </p:nvSpPr>
        <p:spPr>
          <a:xfrm>
            <a:off x="450341"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F5507E5B-CA90-F644-9FE9-D8C6A7E02741}"/>
              </a:ext>
            </a:extLst>
          </p:cNvPr>
          <p:cNvCxnSpPr>
            <a:cxnSpLocks/>
          </p:cNvCxnSpPr>
          <p:nvPr userDrawn="1"/>
        </p:nvCxnSpPr>
        <p:spPr>
          <a:xfrm>
            <a:off x="532890"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23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06 hammas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DB60CE7B-CB55-2844-9740-A2B4FE391C9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2" name="Otsikko 1">
            <a:extLst>
              <a:ext uri="{FF2B5EF4-FFF2-40B4-BE49-F238E27FC236}">
                <a16:creationId xmlns:a16="http://schemas.microsoft.com/office/drawing/2014/main" id="{85D7241C-4F00-EF44-909C-A31FAC0D30C8}"/>
              </a:ext>
            </a:extLst>
          </p:cNvPr>
          <p:cNvSpPr>
            <a:spLocks noGrp="1"/>
          </p:cNvSpPr>
          <p:nvPr>
            <p:ph type="title"/>
          </p:nvPr>
        </p:nvSpPr>
        <p:spPr>
          <a:xfrm>
            <a:off x="456395"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E53BEE66-CE05-FD45-AA81-F01E17A52C9E}"/>
              </a:ext>
            </a:extLst>
          </p:cNvPr>
          <p:cNvSpPr>
            <a:spLocks noGrp="1"/>
          </p:cNvSpPr>
          <p:nvPr>
            <p:ph type="body" idx="1"/>
          </p:nvPr>
        </p:nvSpPr>
        <p:spPr>
          <a:xfrm>
            <a:off x="456395"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0DE46793-9F7E-E443-B48A-A3ED8A2DA245}"/>
              </a:ext>
            </a:extLst>
          </p:cNvPr>
          <p:cNvCxnSpPr>
            <a:cxnSpLocks/>
          </p:cNvCxnSpPr>
          <p:nvPr userDrawn="1"/>
        </p:nvCxnSpPr>
        <p:spPr>
          <a:xfrm>
            <a:off x="538944"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125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07 laboratori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ACB395C5-35FF-1F4E-BB6A-78E537A06143}"/>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CC5F4815-0FC2-2C43-BCA6-5666DF2C39BC}"/>
              </a:ext>
            </a:extLst>
          </p:cNvPr>
          <p:cNvSpPr>
            <a:spLocks noGrp="1"/>
          </p:cNvSpPr>
          <p:nvPr>
            <p:ph type="title"/>
          </p:nvPr>
        </p:nvSpPr>
        <p:spPr>
          <a:xfrm>
            <a:off x="450341"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p:nvPr>
        </p:nvSpPr>
        <p:spPr>
          <a:xfrm>
            <a:off x="450341"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868EA0B2-634E-CE49-9F5D-1FDC89C651E5}"/>
              </a:ext>
            </a:extLst>
          </p:cNvPr>
          <p:cNvCxnSpPr>
            <a:cxnSpLocks/>
          </p:cNvCxnSpPr>
          <p:nvPr userDrawn="1"/>
        </p:nvCxnSpPr>
        <p:spPr>
          <a:xfrm>
            <a:off x="532890"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15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7325498" cy="1445241"/>
          </a:xfrm>
          <a:prstGeom prst="rect">
            <a:avLst/>
          </a:prstGeom>
        </p:spPr>
        <p:txBody>
          <a:bodyPr anchor="b"/>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dirty="0"/>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914399" y="2037712"/>
            <a:ext cx="89877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61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08 kenttäjoh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9BFEEED7-2C0F-F644-8E51-6F906D062787}"/>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2" name="Otsikko 1">
            <a:extLst>
              <a:ext uri="{FF2B5EF4-FFF2-40B4-BE49-F238E27FC236}">
                <a16:creationId xmlns:a16="http://schemas.microsoft.com/office/drawing/2014/main" id="{98A5BEC0-5537-E449-8217-4C0D9D6F94E9}"/>
              </a:ext>
            </a:extLst>
          </p:cNvPr>
          <p:cNvSpPr>
            <a:spLocks noGrp="1"/>
          </p:cNvSpPr>
          <p:nvPr>
            <p:ph type="title"/>
          </p:nvPr>
        </p:nvSpPr>
        <p:spPr>
          <a:xfrm>
            <a:off x="450338"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p:nvPr>
        </p:nvSpPr>
        <p:spPr>
          <a:xfrm>
            <a:off x="450338"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EA44EE94-A4D4-994A-B56B-A78EE54F475E}"/>
              </a:ext>
            </a:extLst>
          </p:cNvPr>
          <p:cNvCxnSpPr>
            <a:cxnSpLocks/>
          </p:cNvCxnSpPr>
          <p:nvPr userDrawn="1"/>
        </p:nvCxnSpPr>
        <p:spPr>
          <a:xfrm>
            <a:off x="532887"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118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10 senior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E81D6251-F5F9-4946-AACF-56031CB2A10C}"/>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4" name="Otsikko 1">
            <a:extLst>
              <a:ext uri="{FF2B5EF4-FFF2-40B4-BE49-F238E27FC236}">
                <a16:creationId xmlns:a16="http://schemas.microsoft.com/office/drawing/2014/main" id="{17B85782-90DD-B14A-B993-5399D434B92C}"/>
              </a:ext>
            </a:extLst>
          </p:cNvPr>
          <p:cNvSpPr>
            <a:spLocks noGrp="1"/>
          </p:cNvSpPr>
          <p:nvPr>
            <p:ph type="title"/>
          </p:nvPr>
        </p:nvSpPr>
        <p:spPr>
          <a:xfrm>
            <a:off x="450337"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p:nvPr>
        </p:nvSpPr>
        <p:spPr>
          <a:xfrm>
            <a:off x="450337"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785E3018-929C-E64E-A98D-82153AE75282}"/>
              </a:ext>
            </a:extLst>
          </p:cNvPr>
          <p:cNvCxnSpPr>
            <a:cxnSpLocks/>
          </p:cNvCxnSpPr>
          <p:nvPr userDrawn="1"/>
        </p:nvCxnSpPr>
        <p:spPr>
          <a:xfrm>
            <a:off x="532886"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92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5790693" y="2109649"/>
            <a:ext cx="5181600" cy="4067313"/>
          </a:xfrm>
          <a:prstGeom prst="rect">
            <a:avLst/>
          </a:prstGeom>
          <a:solidFill>
            <a:srgbClr val="EFF2FA"/>
          </a:solidFill>
        </p:spPr>
        <p:txBody>
          <a:bodyPr lIns="216000" tIns="144000" rIns="216000" bIns="144000"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9" name="Otsikon paikkamerkki 1">
            <a:extLst>
              <a:ext uri="{FF2B5EF4-FFF2-40B4-BE49-F238E27FC236}">
                <a16:creationId xmlns:a16="http://schemas.microsoft.com/office/drawing/2014/main" id="{38650429-6599-9849-B8B7-AF89295AFA12}"/>
              </a:ext>
            </a:extLst>
          </p:cNvPr>
          <p:cNvSpPr>
            <a:spLocks noGrp="1"/>
          </p:cNvSpPr>
          <p:nvPr>
            <p:ph type="title"/>
          </p:nvPr>
        </p:nvSpPr>
        <p:spPr>
          <a:xfrm>
            <a:off x="456693" y="457308"/>
            <a:ext cx="9129963" cy="1445241"/>
          </a:xfrm>
          <a:prstGeom prst="rect">
            <a:avLst/>
          </a:prstGeom>
        </p:spPr>
        <p:txBody>
          <a:bodyPr vert="horz" lIns="9144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458281" y="2109650"/>
            <a:ext cx="5256212" cy="4067312"/>
          </a:xfrm>
          <a:prstGeom prst="rect">
            <a:avLst/>
          </a:prstGeom>
          <a:solidFill>
            <a:srgbClr val="FDEEE9"/>
          </a:solidFill>
        </p:spPr>
        <p:txBody>
          <a:bodyPr lIns="251999" tIns="180000" rIns="251999" b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Tekstiruutu 10">
            <a:extLst>
              <a:ext uri="{FF2B5EF4-FFF2-40B4-BE49-F238E27FC236}">
                <a16:creationId xmlns:a16="http://schemas.microsoft.com/office/drawing/2014/main" id="{BC09B218-854F-DC45-BFF8-7322FCF5938E}"/>
              </a:ext>
            </a:extLst>
          </p:cNvPr>
          <p:cNvSpPr txBox="1"/>
          <p:nvPr userDrawn="1"/>
        </p:nvSpPr>
        <p:spPr>
          <a:xfrm>
            <a:off x="58783" y="4114800"/>
            <a:ext cx="184731" cy="369332"/>
          </a:xfrm>
          <a:prstGeom prst="rect">
            <a:avLst/>
          </a:prstGeom>
          <a:noFill/>
        </p:spPr>
        <p:txBody>
          <a:bodyPr wrap="none" rtlCol="0">
            <a:spAutoFit/>
          </a:bodyPr>
          <a:lstStyle/>
          <a:p>
            <a:endParaRPr lang="fi-FI"/>
          </a:p>
        </p:txBody>
      </p:sp>
    </p:spTree>
    <p:extLst>
      <p:ext uri="{BB962C8B-B14F-4D97-AF65-F5344CB8AC3E}">
        <p14:creationId xmlns:p14="http://schemas.microsoft.com/office/powerpoint/2010/main" val="1173946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442914" y="1547813"/>
            <a:ext cx="4438526" cy="1496279"/>
          </a:xfrm>
          <a:prstGeom prst="rect">
            <a:avLst/>
          </a:prstGeom>
        </p:spPr>
        <p:txBody>
          <a:bodyPr anchor="b">
            <a:normAutofit/>
          </a:bodyPr>
          <a:lstStyle>
            <a:lvl1pPr>
              <a:defRPr sz="2800"/>
            </a:lvl1pPr>
          </a:lstStyle>
          <a:p>
            <a:r>
              <a:rPr lang="en-GB"/>
              <a:t>Click to edit Master title style</a:t>
            </a:r>
            <a:endParaRPr lang="fi-FI"/>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446090" y="3429000"/>
            <a:ext cx="4438526"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563168"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100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a:solidFill>
            <a:srgbClr val="FDEEE9"/>
          </a:solidFill>
        </p:spPr>
        <p:txBody>
          <a:bodyPr>
            <a:normAutofit/>
          </a:bodyPr>
          <a:lstStyle>
            <a:lvl1pPr marL="0" indent="0">
              <a:buNone/>
              <a:defRPr sz="3200"/>
            </a:lvl1p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442914" y="1547813"/>
            <a:ext cx="4438526" cy="1496279"/>
          </a:xfrm>
          <a:prstGeom prst="rect">
            <a:avLst/>
          </a:prstGeom>
        </p:spPr>
        <p:txBody>
          <a:bodyPr anchor="b">
            <a:normAutofit/>
          </a:bodyPr>
          <a:lstStyle>
            <a:lvl1pPr>
              <a:defRPr sz="2800"/>
            </a:lvl1pPr>
          </a:lstStyle>
          <a:p>
            <a:r>
              <a:rPr lang="en-GB"/>
              <a:t>Click to edit Master title style</a:t>
            </a:r>
            <a:endParaRPr lang="fi-FI"/>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446090" y="3429000"/>
            <a:ext cx="4438526"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563170"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75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456688" y="291052"/>
            <a:ext cx="9148011" cy="897514"/>
          </a:xfrm>
          <a:prstGeom prst="rect">
            <a:avLst/>
          </a:prstGeom>
        </p:spPr>
        <p:txBody>
          <a:bodyPr anchor="b"/>
          <a:lstStyle/>
          <a:p>
            <a:r>
              <a:rPr lang="en-GB"/>
              <a:t>Click to edit Master title style</a:t>
            </a:r>
            <a:endParaRPr lang="fi-FI"/>
          </a:p>
        </p:txBody>
      </p:sp>
    </p:spTree>
    <p:extLst>
      <p:ext uri="{BB962C8B-B14F-4D97-AF65-F5344CB8AC3E}">
        <p14:creationId xmlns:p14="http://schemas.microsoft.com/office/powerpoint/2010/main" val="114639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396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iitos sivu">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F0F09B0-C135-8441-A213-D7C97C7A9269}"/>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456689" y="457308"/>
            <a:ext cx="9148354" cy="1445241"/>
          </a:xfrm>
          <a:prstGeom prst="rect">
            <a:avLst/>
          </a:prstGeom>
        </p:spPr>
        <p:txBody>
          <a:bodyPr anchor="b"/>
          <a:lstStyle/>
          <a:p>
            <a:r>
              <a:rPr lang="en-GB"/>
              <a:t>Kiitos!</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456689" y="2311053"/>
            <a:ext cx="7228114" cy="3210977"/>
          </a:xfrm>
          <a:prstGeom prst="rect">
            <a:avLst/>
          </a:prstGeom>
        </p:spPr>
        <p:txBody>
          <a:bodyPr anchor="t"/>
          <a:lstStyle>
            <a:lvl1pPr marL="0" indent="0">
              <a:lnSpc>
                <a:spcPct val="100000"/>
              </a:lnSpc>
              <a:buNone/>
              <a:defRPr/>
            </a:lvl1pPr>
          </a:lstStyle>
          <a:p>
            <a:pPr lvl="0"/>
            <a:r>
              <a:rPr lang="en-GB" err="1"/>
              <a:t>Etunimi</a:t>
            </a:r>
            <a:r>
              <a:rPr lang="en-GB"/>
              <a:t> </a:t>
            </a:r>
            <a:r>
              <a:rPr lang="en-GB" err="1"/>
              <a:t>Sukunimi</a:t>
            </a:r>
            <a:endParaRPr lang="en-GB"/>
          </a:p>
          <a:p>
            <a:pPr lvl="0"/>
            <a:r>
              <a:rPr lang="en-GB" err="1"/>
              <a:t>Titteli</a:t>
            </a:r>
            <a:endParaRPr lang="en-GB"/>
          </a:p>
          <a:p>
            <a:pPr lvl="0"/>
            <a:r>
              <a:rPr lang="en-GB" err="1"/>
              <a:t>etunimi.sukunimi@pohde.fi</a:t>
            </a:r>
            <a:endParaRPr lang="en-GB"/>
          </a:p>
          <a:p>
            <a:pPr lvl="0"/>
            <a:r>
              <a:rPr lang="en-GB"/>
              <a:t>puh. 040 123 4567</a:t>
            </a:r>
          </a:p>
          <a:p>
            <a:pPr lvl="0"/>
            <a:r>
              <a:rPr lang="en-GB" err="1"/>
              <a:t>www.pohde.fi</a:t>
            </a:r>
            <a:endParaRPr lang="en-GB"/>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532888"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14" name="Kuva 13">
            <a:hlinkClick r:id="rId3"/>
            <a:extLst>
              <a:ext uri="{FF2B5EF4-FFF2-40B4-BE49-F238E27FC236}">
                <a16:creationId xmlns:a16="http://schemas.microsoft.com/office/drawing/2014/main" id="{029D9743-125E-2549-BF76-2755A40003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5480" y="6268732"/>
            <a:ext cx="985916" cy="339240"/>
          </a:xfrm>
          <a:prstGeom prst="rect">
            <a:avLst/>
          </a:prstGeom>
        </p:spPr>
      </p:pic>
      <p:pic>
        <p:nvPicPr>
          <p:cNvPr id="18" name="Kuva 17">
            <a:hlinkClick r:id="rId6"/>
            <a:extLst>
              <a:ext uri="{FF2B5EF4-FFF2-40B4-BE49-F238E27FC236}">
                <a16:creationId xmlns:a16="http://schemas.microsoft.com/office/drawing/2014/main" id="{5F546199-A940-FC4B-83FA-E4B880179F3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269962" y="6268732"/>
            <a:ext cx="805695" cy="339240"/>
          </a:xfrm>
          <a:prstGeom prst="rect">
            <a:avLst/>
          </a:prstGeom>
        </p:spPr>
      </p:pic>
      <p:pic>
        <p:nvPicPr>
          <p:cNvPr id="19" name="Kuva 18">
            <a:hlinkClick r:id="rId9"/>
            <a:extLst>
              <a:ext uri="{FF2B5EF4-FFF2-40B4-BE49-F238E27FC236}">
                <a16:creationId xmlns:a16="http://schemas.microsoft.com/office/drawing/2014/main" id="{D17FF000-2A70-544B-88F3-3CA19091514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324223" y="6268732"/>
            <a:ext cx="890505" cy="339240"/>
          </a:xfrm>
          <a:prstGeom prst="rect">
            <a:avLst/>
          </a:prstGeom>
        </p:spPr>
      </p:pic>
      <p:pic>
        <p:nvPicPr>
          <p:cNvPr id="20" name="Kuva 19">
            <a:hlinkClick r:id="rId12"/>
            <a:extLst>
              <a:ext uri="{FF2B5EF4-FFF2-40B4-BE49-F238E27FC236}">
                <a16:creationId xmlns:a16="http://schemas.microsoft.com/office/drawing/2014/main" id="{E15239DD-1607-3E46-82E2-EAE56C761B44}"/>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822200" y="6268732"/>
            <a:ext cx="964714" cy="339240"/>
          </a:xfrm>
          <a:prstGeom prst="rect">
            <a:avLst/>
          </a:prstGeom>
        </p:spPr>
      </p:pic>
      <p:pic>
        <p:nvPicPr>
          <p:cNvPr id="7" name="Kuva 6">
            <a:hlinkClick r:id="rId15"/>
            <a:extLst>
              <a:ext uri="{FF2B5EF4-FFF2-40B4-BE49-F238E27FC236}">
                <a16:creationId xmlns:a16="http://schemas.microsoft.com/office/drawing/2014/main" id="{3A20B241-B8BA-4D4C-8215-4D2C5439D7BB}"/>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10463294" y="6268732"/>
            <a:ext cx="890506" cy="339240"/>
          </a:xfrm>
          <a:prstGeom prst="rect">
            <a:avLst/>
          </a:prstGeom>
        </p:spPr>
      </p:pic>
      <p:pic>
        <p:nvPicPr>
          <p:cNvPr id="24" name="Kuva 23">
            <a:extLst>
              <a:ext uri="{FF2B5EF4-FFF2-40B4-BE49-F238E27FC236}">
                <a16:creationId xmlns:a16="http://schemas.microsoft.com/office/drawing/2014/main" id="{C4C93765-0386-864A-8AE1-B5B66943D973}"/>
              </a:ext>
            </a:extLst>
          </p:cNvPr>
          <p:cNvPicPr>
            <a:picLocks noChangeAspect="1"/>
          </p:cNvPicPr>
          <p:nvPr userDrawn="1"/>
        </p:nvPicPr>
        <p:blipFill rotWithShape="1">
          <a:blip r:embed="rId18">
            <a:extLst>
              <a:ext uri="{96DAC541-7B7A-43D3-8B79-37D633B846F1}">
                <asvg:svgBlip xmlns="" xmlns:asvg="http://schemas.microsoft.com/office/drawing/2016/SVG/main" r:embed="rId19"/>
              </a:ext>
            </a:extLst>
          </a:blip>
          <a:srcRect r="2714"/>
          <a:stretch/>
        </p:blipFill>
        <p:spPr>
          <a:xfrm>
            <a:off x="8986730" y="2269197"/>
            <a:ext cx="3205270" cy="3294693"/>
          </a:xfrm>
          <a:prstGeom prst="rect">
            <a:avLst/>
          </a:prstGeom>
        </p:spPr>
      </p:pic>
    </p:spTree>
    <p:extLst>
      <p:ext uri="{BB962C8B-B14F-4D97-AF65-F5344CB8AC3E}">
        <p14:creationId xmlns:p14="http://schemas.microsoft.com/office/powerpoint/2010/main" val="16625914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3278" y="286604"/>
            <a:ext cx="10705171" cy="674931"/>
          </a:xfrm>
        </p:spPr>
        <p:txBody>
          <a:bodyPr rtlCol="0">
            <a:normAutofit/>
          </a:bodyPr>
          <a:lstStyle>
            <a:lvl1pPr>
              <a:defRPr sz="3600"/>
            </a:lvl1pPr>
          </a:lstStyle>
          <a:p>
            <a:pPr rtl="0"/>
            <a:r>
              <a:rPr lang="fi-FI" noProof="0"/>
              <a:t>Muokkaa otsikon perustyyliä napsauttamalla</a:t>
            </a:r>
          </a:p>
        </p:txBody>
      </p:sp>
      <p:sp>
        <p:nvSpPr>
          <p:cNvPr id="3" name="Sisällön paikkamerkki 2"/>
          <p:cNvSpPr>
            <a:spLocks noGrp="1"/>
          </p:cNvSpPr>
          <p:nvPr>
            <p:ph idx="1"/>
          </p:nvPr>
        </p:nvSpPr>
        <p:spPr>
          <a:xfrm>
            <a:off x="453279" y="1140644"/>
            <a:ext cx="10705169" cy="4843626"/>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a:xfrm>
            <a:off x="9470710" y="6388834"/>
            <a:ext cx="780010" cy="365125"/>
          </a:xfrm>
          <a:prstGeom prst="rect">
            <a:avLst/>
          </a:prstGeom>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235314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Otsikko_Viivalla">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18D932F-69C8-3146-9BF3-A1969DBBEF61}"/>
              </a:ext>
            </a:extLst>
          </p:cNvPr>
          <p:cNvSpPr>
            <a:spLocks noGrp="1"/>
          </p:cNvSpPr>
          <p:nvPr>
            <p:ph type="title"/>
          </p:nvPr>
        </p:nvSpPr>
        <p:spPr>
          <a:xfrm>
            <a:off x="450633" y="291051"/>
            <a:ext cx="5259819" cy="1247079"/>
          </a:xfrm>
          <a:prstGeom prst="rect">
            <a:avLst/>
          </a:prstGeom>
        </p:spPr>
        <p:txBody>
          <a:bodyPr anchor="b">
            <a:noAutofit/>
          </a:bodyPr>
          <a:lstStyle>
            <a:lvl1pPr>
              <a:defRPr sz="4000"/>
            </a:lvl1pPr>
          </a:lstStyle>
          <a:p>
            <a:r>
              <a:rPr lang="en-GB"/>
              <a:t>Click to edit Master title style</a:t>
            </a:r>
            <a:endParaRPr lang="fi-FI"/>
          </a:p>
        </p:txBody>
      </p:sp>
      <p:cxnSp>
        <p:nvCxnSpPr>
          <p:cNvPr id="5" name="Suora yhdysviiva 4">
            <a:extLst>
              <a:ext uri="{FF2B5EF4-FFF2-40B4-BE49-F238E27FC236}">
                <a16:creationId xmlns:a16="http://schemas.microsoft.com/office/drawing/2014/main" id="{2FBA1795-2D78-6243-B83D-5CD869E2D4D6}"/>
              </a:ext>
            </a:extLst>
          </p:cNvPr>
          <p:cNvCxnSpPr>
            <a:cxnSpLocks/>
          </p:cNvCxnSpPr>
          <p:nvPr userDrawn="1"/>
        </p:nvCxnSpPr>
        <p:spPr>
          <a:xfrm>
            <a:off x="526832" y="1747043"/>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13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7325498" cy="1445241"/>
          </a:xfrm>
          <a:prstGeom prst="rect">
            <a:avLst/>
          </a:prstGeom>
        </p:spPr>
        <p:txBody>
          <a:bodyPr anchor="b"/>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914399" y="2037712"/>
            <a:ext cx="898770"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253339150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Otsikko_Viivalla_Ilman_logoa">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200" b="1" smtClean="0">
                <a:solidFill>
                  <a:schemeClr val="tx1"/>
                </a:solidFill>
              </a:rPr>
              <a:pPr algn="ctr"/>
              <a:t>‹#›</a:t>
            </a:fld>
            <a:endParaRPr lang="fi-FI" sz="2800" b="1" dirty="0">
              <a:solidFill>
                <a:schemeClr val="tx1"/>
              </a:solidFill>
            </a:endParaRPr>
          </a:p>
        </p:txBody>
      </p:sp>
      <p:sp>
        <p:nvSpPr>
          <p:cNvPr id="3" name="Tekstiruutu 2"/>
          <p:cNvSpPr txBox="1"/>
          <p:nvPr userDrawn="1"/>
        </p:nvSpPr>
        <p:spPr>
          <a:xfrm>
            <a:off x="420426" y="6567430"/>
            <a:ext cx="4317830" cy="261610"/>
          </a:xfrm>
          <a:prstGeom prst="rect">
            <a:avLst/>
          </a:prstGeom>
          <a:noFill/>
        </p:spPr>
        <p:txBody>
          <a:bodyPr wrap="square" lIns="0" rtlCol="0">
            <a:spAutoFit/>
          </a:bodyPr>
          <a:lstStyle/>
          <a:p>
            <a:r>
              <a:rPr lang="fi-FI" sz="1100" dirty="0" smtClean="0">
                <a:solidFill>
                  <a:schemeClr val="tx1"/>
                </a:solidFill>
              </a:rPr>
              <a:t>|</a:t>
            </a:r>
            <a:r>
              <a:rPr lang="fi-FI" sz="1100" baseline="0" dirty="0" smtClean="0">
                <a:solidFill>
                  <a:schemeClr val="tx1"/>
                </a:solidFill>
              </a:rPr>
              <a:t>  </a:t>
            </a:r>
            <a:r>
              <a:rPr lang="fi-FI" sz="1100" dirty="0" smtClean="0">
                <a:solidFill>
                  <a:schemeClr val="tx1"/>
                </a:solidFill>
              </a:rPr>
              <a:t>Pohjois-Pohjanmaan hyvinvointialueen hyvinvointikertomus</a:t>
            </a:r>
            <a:endParaRPr lang="fi-FI" sz="1100" dirty="0">
              <a:solidFill>
                <a:schemeClr val="tx1"/>
              </a:solidFill>
            </a:endParaRPr>
          </a:p>
        </p:txBody>
      </p:sp>
      <p:sp>
        <p:nvSpPr>
          <p:cNvPr id="4" name="Otsikko 1">
            <a:extLst>
              <a:ext uri="{FF2B5EF4-FFF2-40B4-BE49-F238E27FC236}">
                <a16:creationId xmlns:a16="http://schemas.microsoft.com/office/drawing/2014/main" id="{C18D932F-69C8-3146-9BF3-A1969DBBEF61}"/>
              </a:ext>
            </a:extLst>
          </p:cNvPr>
          <p:cNvSpPr>
            <a:spLocks noGrp="1"/>
          </p:cNvSpPr>
          <p:nvPr>
            <p:ph type="title"/>
          </p:nvPr>
        </p:nvSpPr>
        <p:spPr>
          <a:xfrm>
            <a:off x="450633" y="291051"/>
            <a:ext cx="5259819" cy="1247079"/>
          </a:xfrm>
          <a:prstGeom prst="rect">
            <a:avLst/>
          </a:prstGeom>
        </p:spPr>
        <p:txBody>
          <a:bodyPr anchor="b">
            <a:noAutofit/>
          </a:bodyPr>
          <a:lstStyle>
            <a:lvl1pPr>
              <a:defRPr sz="4000"/>
            </a:lvl1pPr>
          </a:lstStyle>
          <a:p>
            <a:r>
              <a:rPr lang="en-GB"/>
              <a:t>Click to edit Master title style</a:t>
            </a:r>
            <a:endParaRPr lang="fi-FI"/>
          </a:p>
        </p:txBody>
      </p:sp>
      <p:cxnSp>
        <p:nvCxnSpPr>
          <p:cNvPr id="5" name="Suora yhdysviiva 4">
            <a:extLst>
              <a:ext uri="{FF2B5EF4-FFF2-40B4-BE49-F238E27FC236}">
                <a16:creationId xmlns:a16="http://schemas.microsoft.com/office/drawing/2014/main" id="{2FBA1795-2D78-6243-B83D-5CD869E2D4D6}"/>
              </a:ext>
            </a:extLst>
          </p:cNvPr>
          <p:cNvCxnSpPr>
            <a:cxnSpLocks/>
          </p:cNvCxnSpPr>
          <p:nvPr userDrawn="1"/>
        </p:nvCxnSpPr>
        <p:spPr>
          <a:xfrm>
            <a:off x="526832" y="1747043"/>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803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tsikko ilman logo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463630" y="291052"/>
            <a:ext cx="9513871" cy="897514"/>
          </a:xfrm>
          <a:prstGeom prst="rect">
            <a:avLst/>
          </a:prstGeom>
        </p:spPr>
        <p:txBody>
          <a:bodyPr anchor="b"/>
          <a:lstStyle/>
          <a:p>
            <a:r>
              <a:rPr lang="en-GB"/>
              <a:t>Click to edit Master title style</a:t>
            </a:r>
            <a:endParaRPr lang="fi-FI"/>
          </a:p>
        </p:txBody>
      </p:sp>
      <p:sp>
        <p:nvSpPr>
          <p:cNvPr id="5"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200" b="1" smtClean="0">
                <a:solidFill>
                  <a:schemeClr val="tx1"/>
                </a:solidFill>
              </a:rPr>
              <a:pPr algn="ctr"/>
              <a:t>‹#›</a:t>
            </a:fld>
            <a:endParaRPr lang="fi-FI" sz="2800" b="1" dirty="0">
              <a:solidFill>
                <a:schemeClr val="tx1"/>
              </a:solidFill>
            </a:endParaRPr>
          </a:p>
        </p:txBody>
      </p:sp>
      <p:sp>
        <p:nvSpPr>
          <p:cNvPr id="7" name="Tekstiruutu 6"/>
          <p:cNvSpPr txBox="1"/>
          <p:nvPr userDrawn="1"/>
        </p:nvSpPr>
        <p:spPr>
          <a:xfrm>
            <a:off x="420426" y="6567430"/>
            <a:ext cx="4317830" cy="261610"/>
          </a:xfrm>
          <a:prstGeom prst="rect">
            <a:avLst/>
          </a:prstGeom>
          <a:noFill/>
        </p:spPr>
        <p:txBody>
          <a:bodyPr wrap="square" lIns="0" rtlCol="0">
            <a:spAutoFit/>
          </a:bodyPr>
          <a:lstStyle/>
          <a:p>
            <a:r>
              <a:rPr lang="fi-FI" sz="1100" dirty="0" smtClean="0">
                <a:solidFill>
                  <a:schemeClr val="tx1"/>
                </a:solidFill>
              </a:rPr>
              <a:t>|</a:t>
            </a:r>
            <a:r>
              <a:rPr lang="fi-FI" sz="1100" baseline="0" dirty="0" smtClean="0">
                <a:solidFill>
                  <a:schemeClr val="tx1"/>
                </a:solidFill>
              </a:rPr>
              <a:t>  </a:t>
            </a:r>
            <a:r>
              <a:rPr lang="fi-FI" sz="1100" dirty="0" smtClean="0">
                <a:solidFill>
                  <a:schemeClr val="tx1"/>
                </a:solidFill>
              </a:rPr>
              <a:t>Pohjois-Pohjanmaan hyvinvointialueen hyvinvointikertomus</a:t>
            </a:r>
            <a:endParaRPr lang="fi-FI" sz="1100" dirty="0">
              <a:solidFill>
                <a:schemeClr val="tx1"/>
              </a:solidFill>
            </a:endParaRPr>
          </a:p>
        </p:txBody>
      </p:sp>
    </p:spTree>
    <p:extLst>
      <p:ext uri="{BB962C8B-B14F-4D97-AF65-F5344CB8AC3E}">
        <p14:creationId xmlns:p14="http://schemas.microsoft.com/office/powerpoint/2010/main" val="1057607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yhjä_ilman_logo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534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oitus valkoin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851418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endParaRPr lang="fi-FI"/>
          </a:p>
        </p:txBody>
      </p:sp>
    </p:spTree>
    <p:extLst>
      <p:ext uri="{BB962C8B-B14F-4D97-AF65-F5344CB8AC3E}">
        <p14:creationId xmlns:p14="http://schemas.microsoft.com/office/powerpoint/2010/main" val="218567499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oitus + otsikko valkoinen">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endParaRPr lang="fi-FI"/>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442914" y="3786856"/>
            <a:ext cx="10910886"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a:t>Muokkaa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442914" y="5486399"/>
            <a:ext cx="10910886"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211241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loitus + otsikko sininen">
    <p:bg>
      <p:bgPr>
        <a:solidFill>
          <a:schemeClr val="bg1"/>
        </a:solidFill>
        <a:effectLst/>
      </p:bgPr>
    </p:bg>
    <p:spTree>
      <p:nvGrpSpPr>
        <p:cNvPr id="1" name=""/>
        <p:cNvGrpSpPr/>
        <p:nvPr/>
      </p:nvGrpSpPr>
      <p:grpSpPr>
        <a:xfrm>
          <a:off x="0" y="0"/>
          <a:ext cx="0" cy="0"/>
          <a:chOff x="0" y="0"/>
          <a:chExt cx="0" cy="0"/>
        </a:xfrm>
      </p:grpSpPr>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p>
            <a:endParaRPr lang="fi-FI"/>
          </a:p>
        </p:txBody>
      </p:sp>
      <p:pic>
        <p:nvPicPr>
          <p:cNvPr id="6" name="Kuva 5">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442914" y="3786856"/>
            <a:ext cx="10910886"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a:t>Muokkaa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442914" y="5486399"/>
            <a:ext cx="10910886"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spTree>
    <p:extLst>
      <p:ext uri="{BB962C8B-B14F-4D97-AF65-F5344CB8AC3E}">
        <p14:creationId xmlns:p14="http://schemas.microsoft.com/office/powerpoint/2010/main" val="297348247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ansi Hyvinvointikerto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a:p>
        </p:txBody>
      </p:sp>
    </p:spTree>
    <p:extLst>
      <p:ext uri="{BB962C8B-B14F-4D97-AF65-F5344CB8AC3E}">
        <p14:creationId xmlns:p14="http://schemas.microsoft.com/office/powerpoint/2010/main" val="1169972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42914" y="457308"/>
            <a:ext cx="9537110"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42913" y="2311053"/>
            <a:ext cx="10910887" cy="37188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26837"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886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eampi 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42914" y="235132"/>
            <a:ext cx="9537110" cy="714102"/>
          </a:xfrm>
          <a:prstGeom prst="rect">
            <a:avLst/>
          </a:prstGeom>
        </p:spPr>
        <p:txBody>
          <a:bodyPr anchor="b">
            <a:normAutofit/>
          </a:bodyPr>
          <a:lstStyle>
            <a:lvl1pPr>
              <a:defRPr sz="3200"/>
            </a:lvl1p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42913" y="1349638"/>
            <a:ext cx="10910887" cy="488570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26837" y="1062345"/>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6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Tree>
    <p:extLst>
      <p:ext uri="{BB962C8B-B14F-4D97-AF65-F5344CB8AC3E}">
        <p14:creationId xmlns:p14="http://schemas.microsoft.com/office/powerpoint/2010/main" val="3393715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sisältö, lohi jaka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6687" y="457308"/>
            <a:ext cx="6145959"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6687" y="2311053"/>
            <a:ext cx="6145959" cy="37188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532886"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Tree>
    <p:extLst>
      <p:ext uri="{BB962C8B-B14F-4D97-AF65-F5344CB8AC3E}">
        <p14:creationId xmlns:p14="http://schemas.microsoft.com/office/powerpoint/2010/main" val="1914264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6693" y="457308"/>
            <a:ext cx="9141823"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6693"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532892"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878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450633" y="457308"/>
            <a:ext cx="9148354"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450633"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a:p>
        </p:txBody>
      </p: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cxnSp>
        <p:nvCxnSpPr>
          <p:cNvPr id="11" name="Suora yhdysviiva 10">
            <a:extLst>
              <a:ext uri="{FF2B5EF4-FFF2-40B4-BE49-F238E27FC236}">
                <a16:creationId xmlns:a16="http://schemas.microsoft.com/office/drawing/2014/main" id="{FDE95E59-4670-DE4F-AC61-DA85114D1CCF}"/>
              </a:ext>
            </a:extLst>
          </p:cNvPr>
          <p:cNvCxnSpPr>
            <a:cxnSpLocks/>
          </p:cNvCxnSpPr>
          <p:nvPr userDrawn="1"/>
        </p:nvCxnSpPr>
        <p:spPr>
          <a:xfrm>
            <a:off x="526832"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8599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444287" y="1709738"/>
            <a:ext cx="10515600" cy="2852737"/>
          </a:xfrm>
          <a:prstGeom prst="rect">
            <a:avLst/>
          </a:prstGeom>
        </p:spPr>
        <p:txBody>
          <a:bodyPr anchor="b"/>
          <a:lstStyle>
            <a:lvl1pPr>
              <a:defRPr sz="6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444287" y="4728308"/>
            <a:ext cx="10515600" cy="136134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a:p>
        </p:txBody>
      </p:sp>
    </p:spTree>
    <p:extLst>
      <p:ext uri="{BB962C8B-B14F-4D97-AF65-F5344CB8AC3E}">
        <p14:creationId xmlns:p14="http://schemas.microsoft.com/office/powerpoint/2010/main" val="3301299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456396" y="1709738"/>
            <a:ext cx="10515600" cy="2852737"/>
          </a:xfrm>
          <a:prstGeom prst="rect">
            <a:avLst/>
          </a:prstGeom>
        </p:spPr>
        <p:txBody>
          <a:bodyPr anchor="b"/>
          <a:lstStyle>
            <a:lvl1pPr>
              <a:defRPr sz="6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456396"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312056223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sp>
        <p:nvSpPr>
          <p:cNvPr id="10" name="Otsikko 1">
            <a:extLst>
              <a:ext uri="{FF2B5EF4-FFF2-40B4-BE49-F238E27FC236}">
                <a16:creationId xmlns:a16="http://schemas.microsoft.com/office/drawing/2014/main" id="{30831A71-A2F8-5B49-B6CF-89BE9C54A2A8}"/>
              </a:ext>
            </a:extLst>
          </p:cNvPr>
          <p:cNvSpPr>
            <a:spLocks noGrp="1"/>
          </p:cNvSpPr>
          <p:nvPr>
            <p:ph type="title"/>
          </p:nvPr>
        </p:nvSpPr>
        <p:spPr>
          <a:xfrm>
            <a:off x="450346"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p:nvPr>
        </p:nvSpPr>
        <p:spPr>
          <a:xfrm>
            <a:off x="450346"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4998DC57-4AA4-B94E-AEFE-A150785216BC}"/>
              </a:ext>
            </a:extLst>
          </p:cNvPr>
          <p:cNvCxnSpPr>
            <a:cxnSpLocks/>
          </p:cNvCxnSpPr>
          <p:nvPr userDrawn="1"/>
        </p:nvCxnSpPr>
        <p:spPr>
          <a:xfrm>
            <a:off x="532895"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5790693" y="2109649"/>
            <a:ext cx="5181600" cy="4067313"/>
          </a:xfrm>
          <a:prstGeom prst="rect">
            <a:avLst/>
          </a:prstGeom>
          <a:solidFill>
            <a:srgbClr val="EFF2FA"/>
          </a:solidFill>
        </p:spPr>
        <p:txBody>
          <a:bodyPr lIns="216000" tIns="144000" rIns="216000" bIns="144000"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9" name="Otsikon paikkamerkki 1">
            <a:extLst>
              <a:ext uri="{FF2B5EF4-FFF2-40B4-BE49-F238E27FC236}">
                <a16:creationId xmlns:a16="http://schemas.microsoft.com/office/drawing/2014/main" id="{38650429-6599-9849-B8B7-AF89295AFA12}"/>
              </a:ext>
            </a:extLst>
          </p:cNvPr>
          <p:cNvSpPr>
            <a:spLocks noGrp="1"/>
          </p:cNvSpPr>
          <p:nvPr>
            <p:ph type="title"/>
          </p:nvPr>
        </p:nvSpPr>
        <p:spPr>
          <a:xfrm>
            <a:off x="456693" y="457308"/>
            <a:ext cx="9129963" cy="1445241"/>
          </a:xfrm>
          <a:prstGeom prst="rect">
            <a:avLst/>
          </a:prstGeom>
        </p:spPr>
        <p:txBody>
          <a:bodyPr vert="horz" lIns="9144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458281" y="2109650"/>
            <a:ext cx="5256212" cy="4067312"/>
          </a:xfrm>
          <a:prstGeom prst="rect">
            <a:avLst/>
          </a:prstGeom>
          <a:solidFill>
            <a:srgbClr val="FDEEE9"/>
          </a:solidFill>
        </p:spPr>
        <p:txBody>
          <a:bodyPr lIns="251999" tIns="180000" rIns="251999" b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Tekstiruutu 10">
            <a:extLst>
              <a:ext uri="{FF2B5EF4-FFF2-40B4-BE49-F238E27FC236}">
                <a16:creationId xmlns:a16="http://schemas.microsoft.com/office/drawing/2014/main" id="{BC09B218-854F-DC45-BFF8-7322FCF5938E}"/>
              </a:ext>
            </a:extLst>
          </p:cNvPr>
          <p:cNvSpPr txBox="1"/>
          <p:nvPr userDrawn="1"/>
        </p:nvSpPr>
        <p:spPr>
          <a:xfrm>
            <a:off x="58783" y="4114800"/>
            <a:ext cx="184731" cy="369332"/>
          </a:xfrm>
          <a:prstGeom prst="rect">
            <a:avLst/>
          </a:prstGeom>
          <a:noFill/>
        </p:spPr>
        <p:txBody>
          <a:bodyPr wrap="none" rtlCol="0">
            <a:spAutoFit/>
          </a:bodyPr>
          <a:lstStyle/>
          <a:p>
            <a:endParaRPr lang="fi-FI"/>
          </a:p>
        </p:txBody>
      </p:sp>
    </p:spTree>
    <p:extLst>
      <p:ext uri="{BB962C8B-B14F-4D97-AF65-F5344CB8AC3E}">
        <p14:creationId xmlns:p14="http://schemas.microsoft.com/office/powerpoint/2010/main" val="639684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442914" y="1547813"/>
            <a:ext cx="4438526" cy="1496279"/>
          </a:xfrm>
          <a:prstGeom prst="rect">
            <a:avLst/>
          </a:prstGeom>
        </p:spPr>
        <p:txBody>
          <a:bodyPr anchor="b">
            <a:normAutofit/>
          </a:bodyPr>
          <a:lstStyle>
            <a:lvl1pPr>
              <a:defRPr sz="2800"/>
            </a:lvl1pPr>
          </a:lstStyle>
          <a:p>
            <a:r>
              <a:rPr lang="en-GB"/>
              <a:t>Click to edit Master title style</a:t>
            </a:r>
            <a:endParaRPr lang="fi-FI"/>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446090" y="3429000"/>
            <a:ext cx="4438526"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563168"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874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a:solidFill>
            <a:srgbClr val="FDEEE9"/>
          </a:solidFill>
        </p:spPr>
        <p:txBody>
          <a:bodyPr>
            <a:normAutofit/>
          </a:bodyPr>
          <a:lstStyle>
            <a:lvl1pPr marL="0" indent="0">
              <a:buNone/>
              <a:defRPr sz="3200"/>
            </a:lvl1p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442914" y="1547813"/>
            <a:ext cx="4438526" cy="1496279"/>
          </a:xfrm>
          <a:prstGeom prst="rect">
            <a:avLst/>
          </a:prstGeom>
        </p:spPr>
        <p:txBody>
          <a:bodyPr anchor="b">
            <a:normAutofit/>
          </a:bodyPr>
          <a:lstStyle>
            <a:lvl1pPr>
              <a:defRPr sz="2800"/>
            </a:lvl1pPr>
          </a:lstStyle>
          <a:p>
            <a:r>
              <a:rPr lang="en-GB"/>
              <a:t>Click to edit Master title style</a:t>
            </a:r>
            <a:endParaRPr lang="fi-FI"/>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446090" y="3429000"/>
            <a:ext cx="4438526"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563170"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12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456688" y="291052"/>
            <a:ext cx="9148011" cy="897514"/>
          </a:xfrm>
          <a:prstGeom prst="rect">
            <a:avLst/>
          </a:prstGeom>
        </p:spPr>
        <p:txBody>
          <a:bodyPr anchor="b"/>
          <a:lstStyle/>
          <a:p>
            <a:r>
              <a:rPr lang="en-GB"/>
              <a:t>Click to edit Master title style</a:t>
            </a:r>
            <a:endParaRPr lang="fi-FI"/>
          </a:p>
        </p:txBody>
      </p:sp>
    </p:spTree>
    <p:extLst>
      <p:ext uri="{BB962C8B-B14F-4D97-AF65-F5344CB8AC3E}">
        <p14:creationId xmlns:p14="http://schemas.microsoft.com/office/powerpoint/2010/main" val="38325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C96F3789-64D2-9A4F-A656-6AB0E01E8560}"/>
              </a:ext>
            </a:extLst>
          </p:cNvPr>
          <p:cNvSpPr/>
          <p:nvPr userDrawn="1"/>
        </p:nvSpPr>
        <p:spPr>
          <a:xfrm>
            <a:off x="0" y="156411"/>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359257639"/>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713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iitos sivu">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F0F09B0-C135-8441-A213-D7C97C7A9269}"/>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456689" y="457308"/>
            <a:ext cx="9148354" cy="1445241"/>
          </a:xfrm>
          <a:prstGeom prst="rect">
            <a:avLst/>
          </a:prstGeom>
        </p:spPr>
        <p:txBody>
          <a:bodyPr anchor="b"/>
          <a:lstStyle/>
          <a:p>
            <a:r>
              <a:rPr lang="en-GB"/>
              <a:t>Kiitos!</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456689" y="2311053"/>
            <a:ext cx="7228114" cy="3210977"/>
          </a:xfrm>
          <a:prstGeom prst="rect">
            <a:avLst/>
          </a:prstGeom>
        </p:spPr>
        <p:txBody>
          <a:bodyPr anchor="t"/>
          <a:lstStyle>
            <a:lvl1pPr marL="0" indent="0">
              <a:lnSpc>
                <a:spcPct val="100000"/>
              </a:lnSpc>
              <a:buNone/>
              <a:defRPr/>
            </a:lvl1pPr>
          </a:lstStyle>
          <a:p>
            <a:pPr lvl="0"/>
            <a:r>
              <a:rPr lang="en-GB" err="1"/>
              <a:t>Etunimi</a:t>
            </a:r>
            <a:r>
              <a:rPr lang="en-GB"/>
              <a:t> </a:t>
            </a:r>
            <a:r>
              <a:rPr lang="en-GB" err="1"/>
              <a:t>Sukunimi</a:t>
            </a:r>
            <a:endParaRPr lang="en-GB"/>
          </a:p>
          <a:p>
            <a:pPr lvl="0"/>
            <a:r>
              <a:rPr lang="en-GB" err="1"/>
              <a:t>Titteli</a:t>
            </a:r>
            <a:endParaRPr lang="en-GB"/>
          </a:p>
          <a:p>
            <a:pPr lvl="0"/>
            <a:r>
              <a:rPr lang="en-GB" err="1"/>
              <a:t>etunimi.sukunimi@pohde.fi</a:t>
            </a:r>
            <a:endParaRPr lang="en-GB"/>
          </a:p>
          <a:p>
            <a:pPr lvl="0"/>
            <a:r>
              <a:rPr lang="en-GB"/>
              <a:t>puh. 040 123 4567</a:t>
            </a:r>
          </a:p>
          <a:p>
            <a:pPr lvl="0"/>
            <a:r>
              <a:rPr lang="en-GB" err="1"/>
              <a:t>www.pohde.fi</a:t>
            </a:r>
            <a:endParaRPr lang="en-GB"/>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532888"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descr="Pohjois-Pohjanmaan hyvinvointialueen Pohteen logo.">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14" name="Kuva 13">
            <a:hlinkClick r:id="rId3"/>
            <a:extLst>
              <a:ext uri="{FF2B5EF4-FFF2-40B4-BE49-F238E27FC236}">
                <a16:creationId xmlns:a16="http://schemas.microsoft.com/office/drawing/2014/main" id="{029D9743-125E-2549-BF76-2755A400034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35480" y="6268732"/>
            <a:ext cx="985916" cy="339240"/>
          </a:xfrm>
          <a:prstGeom prst="rect">
            <a:avLst/>
          </a:prstGeom>
        </p:spPr>
      </p:pic>
      <p:pic>
        <p:nvPicPr>
          <p:cNvPr id="18" name="Kuva 17">
            <a:hlinkClick r:id="rId6"/>
            <a:extLst>
              <a:ext uri="{FF2B5EF4-FFF2-40B4-BE49-F238E27FC236}">
                <a16:creationId xmlns:a16="http://schemas.microsoft.com/office/drawing/2014/main" id="{5F546199-A940-FC4B-83FA-E4B880179F3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269962" y="6268732"/>
            <a:ext cx="805695" cy="339240"/>
          </a:xfrm>
          <a:prstGeom prst="rect">
            <a:avLst/>
          </a:prstGeom>
        </p:spPr>
      </p:pic>
      <p:pic>
        <p:nvPicPr>
          <p:cNvPr id="19" name="Kuva 18">
            <a:hlinkClick r:id="rId9"/>
            <a:extLst>
              <a:ext uri="{FF2B5EF4-FFF2-40B4-BE49-F238E27FC236}">
                <a16:creationId xmlns:a16="http://schemas.microsoft.com/office/drawing/2014/main" id="{D17FF000-2A70-544B-88F3-3CA19091514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324223" y="6268732"/>
            <a:ext cx="890505" cy="339240"/>
          </a:xfrm>
          <a:prstGeom prst="rect">
            <a:avLst/>
          </a:prstGeom>
        </p:spPr>
      </p:pic>
      <p:pic>
        <p:nvPicPr>
          <p:cNvPr id="20" name="Kuva 19">
            <a:hlinkClick r:id="rId12"/>
            <a:extLst>
              <a:ext uri="{FF2B5EF4-FFF2-40B4-BE49-F238E27FC236}">
                <a16:creationId xmlns:a16="http://schemas.microsoft.com/office/drawing/2014/main" id="{E15239DD-1607-3E46-82E2-EAE56C761B4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822200" y="6268732"/>
            <a:ext cx="964714" cy="339240"/>
          </a:xfrm>
          <a:prstGeom prst="rect">
            <a:avLst/>
          </a:prstGeom>
        </p:spPr>
      </p:pic>
      <p:pic>
        <p:nvPicPr>
          <p:cNvPr id="7" name="Kuva 6">
            <a:hlinkClick r:id="rId15"/>
            <a:extLst>
              <a:ext uri="{FF2B5EF4-FFF2-40B4-BE49-F238E27FC236}">
                <a16:creationId xmlns:a16="http://schemas.microsoft.com/office/drawing/2014/main" id="{3A20B241-B8BA-4D4C-8215-4D2C5439D7BB}"/>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10463294" y="6268732"/>
            <a:ext cx="890506" cy="339240"/>
          </a:xfrm>
          <a:prstGeom prst="rect">
            <a:avLst/>
          </a:prstGeom>
        </p:spPr>
      </p:pic>
      <p:pic>
        <p:nvPicPr>
          <p:cNvPr id="24" name="Kuva 23">
            <a:extLst>
              <a:ext uri="{FF2B5EF4-FFF2-40B4-BE49-F238E27FC236}">
                <a16:creationId xmlns:a16="http://schemas.microsoft.com/office/drawing/2014/main" id="{C4C93765-0386-864A-8AE1-B5B66943D973}"/>
              </a:ext>
            </a:extLst>
          </p:cNvPr>
          <p:cNvPicPr>
            <a:picLocks noChangeAspect="1"/>
          </p:cNvPicPr>
          <p:nvPr userDrawn="1"/>
        </p:nvPicPr>
        <p:blipFill rotWithShape="1">
          <a:blip r:embed="rId18">
            <a:extLst>
              <a:ext uri="{96DAC541-7B7A-43D3-8B79-37D633B846F1}">
                <asvg:svgBlip xmlns:asvg="http://schemas.microsoft.com/office/drawing/2016/SVG/main" xmlns="" r:embed="rId19"/>
              </a:ext>
            </a:extLst>
          </a:blip>
          <a:srcRect r="2714"/>
          <a:stretch/>
        </p:blipFill>
        <p:spPr>
          <a:xfrm>
            <a:off x="8986730" y="2269197"/>
            <a:ext cx="3205270" cy="3294693"/>
          </a:xfrm>
          <a:prstGeom prst="rect">
            <a:avLst/>
          </a:prstGeom>
        </p:spPr>
      </p:pic>
    </p:spTree>
    <p:extLst>
      <p:ext uri="{BB962C8B-B14F-4D97-AF65-F5344CB8AC3E}">
        <p14:creationId xmlns:p14="http://schemas.microsoft.com/office/powerpoint/2010/main" val="1201020966"/>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3278" y="286604"/>
            <a:ext cx="10705171" cy="674931"/>
          </a:xfrm>
        </p:spPr>
        <p:txBody>
          <a:bodyPr rtlCol="0">
            <a:normAutofit/>
          </a:bodyPr>
          <a:lstStyle>
            <a:lvl1pPr>
              <a:defRPr sz="3600"/>
            </a:lvl1pPr>
          </a:lstStyle>
          <a:p>
            <a:pPr rtl="0"/>
            <a:r>
              <a:rPr lang="fi-FI" noProof="0"/>
              <a:t>Muokkaa otsikon perustyyliä napsauttamalla</a:t>
            </a:r>
          </a:p>
        </p:txBody>
      </p:sp>
      <p:sp>
        <p:nvSpPr>
          <p:cNvPr id="3" name="Sisällön paikkamerkki 2"/>
          <p:cNvSpPr>
            <a:spLocks noGrp="1"/>
          </p:cNvSpPr>
          <p:nvPr>
            <p:ph idx="1"/>
          </p:nvPr>
        </p:nvSpPr>
        <p:spPr>
          <a:xfrm>
            <a:off x="453279" y="1140644"/>
            <a:ext cx="10705169" cy="4843626"/>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a:xfrm>
            <a:off x="9470710" y="6388834"/>
            <a:ext cx="780010" cy="365125"/>
          </a:xfrm>
          <a:prstGeom prst="rect">
            <a:avLst/>
          </a:prstGeom>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596662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Otsikko_Viivalla">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18D932F-69C8-3146-9BF3-A1969DBBEF61}"/>
              </a:ext>
            </a:extLst>
          </p:cNvPr>
          <p:cNvSpPr>
            <a:spLocks noGrp="1"/>
          </p:cNvSpPr>
          <p:nvPr>
            <p:ph type="title"/>
          </p:nvPr>
        </p:nvSpPr>
        <p:spPr>
          <a:xfrm>
            <a:off x="450633" y="291051"/>
            <a:ext cx="5259819" cy="1247079"/>
          </a:xfrm>
          <a:prstGeom prst="rect">
            <a:avLst/>
          </a:prstGeom>
        </p:spPr>
        <p:txBody>
          <a:bodyPr anchor="b">
            <a:noAutofit/>
          </a:bodyPr>
          <a:lstStyle>
            <a:lvl1pPr>
              <a:defRPr sz="4000"/>
            </a:lvl1pPr>
          </a:lstStyle>
          <a:p>
            <a:r>
              <a:rPr lang="en-GB"/>
              <a:t>Click to edit Master title style</a:t>
            </a:r>
            <a:endParaRPr lang="fi-FI"/>
          </a:p>
        </p:txBody>
      </p:sp>
      <p:cxnSp>
        <p:nvCxnSpPr>
          <p:cNvPr id="5" name="Suora yhdysviiva 4">
            <a:extLst>
              <a:ext uri="{FF2B5EF4-FFF2-40B4-BE49-F238E27FC236}">
                <a16:creationId xmlns:a16="http://schemas.microsoft.com/office/drawing/2014/main" id="{2FBA1795-2D78-6243-B83D-5CD869E2D4D6}"/>
              </a:ext>
            </a:extLst>
          </p:cNvPr>
          <p:cNvCxnSpPr>
            <a:cxnSpLocks/>
          </p:cNvCxnSpPr>
          <p:nvPr userDrawn="1"/>
        </p:nvCxnSpPr>
        <p:spPr>
          <a:xfrm>
            <a:off x="526832" y="1747043"/>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709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Otsikko_Viivalla_Ilman_logoa">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200" b="1" smtClean="0">
                <a:solidFill>
                  <a:schemeClr val="tx1"/>
                </a:solidFill>
              </a:rPr>
              <a:pPr algn="ctr"/>
              <a:t>‹#›</a:t>
            </a:fld>
            <a:endParaRPr lang="fi-FI" sz="2800" b="1" dirty="0">
              <a:solidFill>
                <a:schemeClr val="tx1"/>
              </a:solidFill>
            </a:endParaRPr>
          </a:p>
        </p:txBody>
      </p:sp>
      <p:sp>
        <p:nvSpPr>
          <p:cNvPr id="3" name="Tekstiruutu 2"/>
          <p:cNvSpPr txBox="1"/>
          <p:nvPr userDrawn="1"/>
        </p:nvSpPr>
        <p:spPr>
          <a:xfrm>
            <a:off x="420426" y="6567430"/>
            <a:ext cx="4317830" cy="261610"/>
          </a:xfrm>
          <a:prstGeom prst="rect">
            <a:avLst/>
          </a:prstGeom>
          <a:noFill/>
        </p:spPr>
        <p:txBody>
          <a:bodyPr wrap="square" lIns="0" rtlCol="0">
            <a:spAutoFit/>
          </a:bodyPr>
          <a:lstStyle/>
          <a:p>
            <a:r>
              <a:rPr lang="fi-FI" sz="1100" dirty="0" smtClean="0">
                <a:solidFill>
                  <a:schemeClr val="tx1"/>
                </a:solidFill>
              </a:rPr>
              <a:t>|</a:t>
            </a:r>
            <a:r>
              <a:rPr lang="fi-FI" sz="1100" baseline="0" dirty="0" smtClean="0">
                <a:solidFill>
                  <a:schemeClr val="tx1"/>
                </a:solidFill>
              </a:rPr>
              <a:t>  </a:t>
            </a:r>
            <a:r>
              <a:rPr lang="fi-FI" sz="1100" dirty="0" smtClean="0">
                <a:solidFill>
                  <a:schemeClr val="tx1"/>
                </a:solidFill>
              </a:rPr>
              <a:t>Pohjois-Pohjanmaan hyvinvointialueen hyvinvointikertomus</a:t>
            </a:r>
            <a:endParaRPr lang="fi-FI" sz="1100" dirty="0">
              <a:solidFill>
                <a:schemeClr val="tx1"/>
              </a:solidFill>
            </a:endParaRPr>
          </a:p>
        </p:txBody>
      </p:sp>
      <p:sp>
        <p:nvSpPr>
          <p:cNvPr id="4" name="Otsikko 1">
            <a:extLst>
              <a:ext uri="{FF2B5EF4-FFF2-40B4-BE49-F238E27FC236}">
                <a16:creationId xmlns:a16="http://schemas.microsoft.com/office/drawing/2014/main" id="{C18D932F-69C8-3146-9BF3-A1969DBBEF61}"/>
              </a:ext>
            </a:extLst>
          </p:cNvPr>
          <p:cNvSpPr>
            <a:spLocks noGrp="1"/>
          </p:cNvSpPr>
          <p:nvPr>
            <p:ph type="title"/>
          </p:nvPr>
        </p:nvSpPr>
        <p:spPr>
          <a:xfrm>
            <a:off x="450633" y="291051"/>
            <a:ext cx="5259819" cy="1247079"/>
          </a:xfrm>
          <a:prstGeom prst="rect">
            <a:avLst/>
          </a:prstGeom>
        </p:spPr>
        <p:txBody>
          <a:bodyPr anchor="b">
            <a:noAutofit/>
          </a:bodyPr>
          <a:lstStyle>
            <a:lvl1pPr>
              <a:defRPr sz="4000"/>
            </a:lvl1pPr>
          </a:lstStyle>
          <a:p>
            <a:r>
              <a:rPr lang="en-GB"/>
              <a:t>Click to edit Master title style</a:t>
            </a:r>
            <a:endParaRPr lang="fi-FI"/>
          </a:p>
        </p:txBody>
      </p:sp>
      <p:cxnSp>
        <p:nvCxnSpPr>
          <p:cNvPr id="5" name="Suora yhdysviiva 4">
            <a:extLst>
              <a:ext uri="{FF2B5EF4-FFF2-40B4-BE49-F238E27FC236}">
                <a16:creationId xmlns:a16="http://schemas.microsoft.com/office/drawing/2014/main" id="{2FBA1795-2D78-6243-B83D-5CD869E2D4D6}"/>
              </a:ext>
            </a:extLst>
          </p:cNvPr>
          <p:cNvCxnSpPr>
            <a:cxnSpLocks/>
          </p:cNvCxnSpPr>
          <p:nvPr userDrawn="1"/>
        </p:nvCxnSpPr>
        <p:spPr>
          <a:xfrm>
            <a:off x="526832" y="1747043"/>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776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tsikko ilman logo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463630" y="291052"/>
            <a:ext cx="9513871" cy="897514"/>
          </a:xfrm>
          <a:prstGeom prst="rect">
            <a:avLst/>
          </a:prstGeom>
        </p:spPr>
        <p:txBody>
          <a:bodyPr anchor="b"/>
          <a:lstStyle/>
          <a:p>
            <a:r>
              <a:rPr lang="en-GB"/>
              <a:t>Click to edit Master title style</a:t>
            </a:r>
            <a:endParaRPr lang="fi-FI"/>
          </a:p>
        </p:txBody>
      </p:sp>
      <p:sp>
        <p:nvSpPr>
          <p:cNvPr id="5"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200" b="1" smtClean="0">
                <a:solidFill>
                  <a:schemeClr val="tx1"/>
                </a:solidFill>
              </a:rPr>
              <a:pPr algn="ctr"/>
              <a:t>‹#›</a:t>
            </a:fld>
            <a:endParaRPr lang="fi-FI" sz="2800" b="1" dirty="0">
              <a:solidFill>
                <a:schemeClr val="tx1"/>
              </a:solidFill>
            </a:endParaRPr>
          </a:p>
        </p:txBody>
      </p:sp>
      <p:sp>
        <p:nvSpPr>
          <p:cNvPr id="7" name="Tekstiruutu 6"/>
          <p:cNvSpPr txBox="1"/>
          <p:nvPr userDrawn="1"/>
        </p:nvSpPr>
        <p:spPr>
          <a:xfrm>
            <a:off x="420426" y="6567430"/>
            <a:ext cx="4317830" cy="261610"/>
          </a:xfrm>
          <a:prstGeom prst="rect">
            <a:avLst/>
          </a:prstGeom>
          <a:noFill/>
        </p:spPr>
        <p:txBody>
          <a:bodyPr wrap="square" lIns="0" rtlCol="0">
            <a:spAutoFit/>
          </a:bodyPr>
          <a:lstStyle/>
          <a:p>
            <a:r>
              <a:rPr lang="fi-FI" sz="1100" dirty="0" smtClean="0">
                <a:solidFill>
                  <a:schemeClr val="tx1"/>
                </a:solidFill>
              </a:rPr>
              <a:t>|</a:t>
            </a:r>
            <a:r>
              <a:rPr lang="fi-FI" sz="1100" baseline="0" dirty="0" smtClean="0">
                <a:solidFill>
                  <a:schemeClr val="tx1"/>
                </a:solidFill>
              </a:rPr>
              <a:t>  </a:t>
            </a:r>
            <a:r>
              <a:rPr lang="fi-FI" sz="1100" dirty="0" smtClean="0">
                <a:solidFill>
                  <a:schemeClr val="tx1"/>
                </a:solidFill>
              </a:rPr>
              <a:t>Pohjois-Pohjanmaan hyvinvointialueen hyvinvointikertomus</a:t>
            </a:r>
            <a:endParaRPr lang="fi-FI" sz="1100" dirty="0">
              <a:solidFill>
                <a:schemeClr val="tx1"/>
              </a:solidFill>
            </a:endParaRPr>
          </a:p>
        </p:txBody>
      </p:sp>
    </p:spTree>
    <p:extLst>
      <p:ext uri="{BB962C8B-B14F-4D97-AF65-F5344CB8AC3E}">
        <p14:creationId xmlns:p14="http://schemas.microsoft.com/office/powerpoint/2010/main" val="3579108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Tyhjä_ilman_logo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7516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logo ja sisältölaat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C18D932F-69C8-3146-9BF3-A1969DBBEF61}"/>
              </a:ext>
            </a:extLst>
          </p:cNvPr>
          <p:cNvSpPr txBox="1">
            <a:spLocks/>
          </p:cNvSpPr>
          <p:nvPr userDrawn="1"/>
        </p:nvSpPr>
        <p:spPr>
          <a:xfrm>
            <a:off x="626013" y="213678"/>
            <a:ext cx="9360198" cy="8975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smtClean="0"/>
              <a:t>Click to edit Master title style</a:t>
            </a:r>
            <a:endParaRPr lang="fi-FI" dirty="0"/>
          </a:p>
        </p:txBody>
      </p:sp>
      <p:sp>
        <p:nvSpPr>
          <p:cNvPr id="7" name="Tekstin paikkamerkki 2">
            <a:extLst>
              <a:ext uri="{FF2B5EF4-FFF2-40B4-BE49-F238E27FC236}">
                <a16:creationId xmlns:a16="http://schemas.microsoft.com/office/drawing/2014/main" id="{90CC4BA5-D6F8-8644-B050-4D16357CD348}"/>
              </a:ext>
            </a:extLst>
          </p:cNvPr>
          <p:cNvSpPr>
            <a:spLocks noGrp="1"/>
          </p:cNvSpPr>
          <p:nvPr>
            <p:ph type="body" idx="1"/>
          </p:nvPr>
        </p:nvSpPr>
        <p:spPr>
          <a:xfrm>
            <a:off x="626013" y="1498209"/>
            <a:ext cx="5120640" cy="4591443"/>
          </a:xfrm>
          <a:prstGeom prst="rect">
            <a:avLst/>
          </a:prstGeom>
        </p:spPr>
        <p:txBody>
          <a:bodyPr>
            <a:normAutofit/>
          </a:bodyPr>
          <a:lstStyle>
            <a:lvl1pPr marL="0" indent="0">
              <a:lnSpc>
                <a:spcPts val="2200"/>
              </a:lnSpc>
              <a:spcBef>
                <a:spcPts val="0"/>
              </a:spcBef>
              <a:spcAft>
                <a:spcPts val="300"/>
              </a:spcAft>
              <a:buNone/>
              <a:defRPr sz="1500" b="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2821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isällys">
    <p:spTree>
      <p:nvGrpSpPr>
        <p:cNvPr id="1" name=""/>
        <p:cNvGrpSpPr/>
        <p:nvPr/>
      </p:nvGrpSpPr>
      <p:grpSpPr>
        <a:xfrm>
          <a:off x="0" y="0"/>
          <a:ext cx="0" cy="0"/>
          <a:chOff x="0" y="0"/>
          <a:chExt cx="0" cy="0"/>
        </a:xfrm>
      </p:grpSpPr>
      <p:sp>
        <p:nvSpPr>
          <p:cNvPr id="2" name="Suorakulmio 1"/>
          <p:cNvSpPr/>
          <p:nvPr userDrawn="1"/>
        </p:nvSpPr>
        <p:spPr>
          <a:xfrm>
            <a:off x="6984999" y="0"/>
            <a:ext cx="5207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4" name="Kuva 3" descr="Pohjois-Pohjanmaan hyvinvointialueen Pohteen logo.">
            <a:extLst>
              <a:ext uri="{FF2B5EF4-FFF2-40B4-BE49-F238E27FC236}">
                <a16:creationId xmlns:a16="http://schemas.microsoft.com/office/drawing/2014/main" id="{ACB395C5-35FF-1F4E-BB6A-78E537A06143}"/>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5" name="Otsikko 1">
            <a:extLst>
              <a:ext uri="{FF2B5EF4-FFF2-40B4-BE49-F238E27FC236}">
                <a16:creationId xmlns:a16="http://schemas.microsoft.com/office/drawing/2014/main" id="{CC5F4815-0FC2-2C43-BCA6-5666DF2C39BC}"/>
              </a:ext>
            </a:extLst>
          </p:cNvPr>
          <p:cNvSpPr>
            <a:spLocks noGrp="1"/>
          </p:cNvSpPr>
          <p:nvPr>
            <p:ph type="title"/>
          </p:nvPr>
        </p:nvSpPr>
        <p:spPr>
          <a:xfrm>
            <a:off x="626012" y="457309"/>
            <a:ext cx="5786819" cy="929532"/>
          </a:xfrm>
          <a:prstGeom prst="rect">
            <a:avLst/>
          </a:prstGeom>
        </p:spPr>
        <p:txBody>
          <a:bodyPr anchor="b">
            <a:noAutofit/>
          </a:bodyPr>
          <a:lstStyle>
            <a:lvl1pPr>
              <a:lnSpc>
                <a:spcPct val="80000"/>
              </a:lnSpc>
              <a:defRPr sz="3600"/>
            </a:lvl1pPr>
          </a:lstStyle>
          <a:p>
            <a:r>
              <a:rPr lang="en-GB" dirty="0"/>
              <a:t>Click to edit Master title style</a:t>
            </a:r>
            <a:endParaRPr lang="fi-FI" dirty="0"/>
          </a:p>
        </p:txBody>
      </p:sp>
      <p:sp>
        <p:nvSpPr>
          <p:cNvPr id="6" name="Tekstin paikkamerkki 2">
            <a:extLst>
              <a:ext uri="{FF2B5EF4-FFF2-40B4-BE49-F238E27FC236}">
                <a16:creationId xmlns:a16="http://schemas.microsoft.com/office/drawing/2014/main" id="{D9B71F2D-59AC-B84A-B534-F11BCC559CE6}"/>
              </a:ext>
            </a:extLst>
          </p:cNvPr>
          <p:cNvSpPr>
            <a:spLocks noGrp="1"/>
          </p:cNvSpPr>
          <p:nvPr>
            <p:ph type="body" idx="1"/>
          </p:nvPr>
        </p:nvSpPr>
        <p:spPr>
          <a:xfrm>
            <a:off x="626012" y="1599855"/>
            <a:ext cx="5786820" cy="4702091"/>
          </a:xfrm>
          <a:prstGeom prst="rect">
            <a:avLst/>
          </a:prstGeom>
        </p:spPr>
        <p:txBody>
          <a:bodyPr>
            <a:normAutofit/>
          </a:bodyPr>
          <a:lstStyle>
            <a:lvl1pPr marL="0" indent="0">
              <a:lnSpc>
                <a:spcPct val="120000"/>
              </a:lnSpc>
              <a:buNone/>
              <a:defRPr sz="1600" b="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21"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77374" y="6504124"/>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400" b="1" smtClean="0">
                <a:solidFill>
                  <a:schemeClr val="accent6">
                    <a:lumMod val="10000"/>
                  </a:schemeClr>
                </a:solidFill>
              </a:rPr>
              <a:pPr algn="ctr"/>
              <a:t>‹#›</a:t>
            </a:fld>
            <a:endParaRPr lang="fi-FI" b="1" dirty="0">
              <a:solidFill>
                <a:schemeClr val="accent6">
                  <a:lumMod val="10000"/>
                </a:schemeClr>
              </a:solidFill>
            </a:endParaRPr>
          </a:p>
        </p:txBody>
      </p:sp>
      <p:sp>
        <p:nvSpPr>
          <p:cNvPr id="22" name="Tekstiruutu 21"/>
          <p:cNvSpPr txBox="1"/>
          <p:nvPr userDrawn="1"/>
        </p:nvSpPr>
        <p:spPr>
          <a:xfrm>
            <a:off x="554072" y="6525226"/>
            <a:ext cx="4317830" cy="261610"/>
          </a:xfrm>
          <a:prstGeom prst="rect">
            <a:avLst/>
          </a:prstGeom>
          <a:noFill/>
        </p:spPr>
        <p:txBody>
          <a:bodyPr wrap="square" lIns="0" rtlCol="0">
            <a:spAutoFit/>
          </a:bodyPr>
          <a:lstStyle/>
          <a:p>
            <a:r>
              <a:rPr lang="fi-FI" sz="1050" dirty="0" smtClean="0">
                <a:solidFill>
                  <a:schemeClr val="accent6">
                    <a:lumMod val="10000"/>
                  </a:schemeClr>
                </a:solidFill>
              </a:rPr>
              <a:t>|</a:t>
            </a:r>
            <a:r>
              <a:rPr lang="fi-FI" sz="1050" baseline="0" dirty="0" smtClean="0">
                <a:solidFill>
                  <a:schemeClr val="accent6">
                    <a:lumMod val="10000"/>
                  </a:schemeClr>
                </a:solidFill>
              </a:rPr>
              <a:t>    </a:t>
            </a:r>
            <a:r>
              <a:rPr lang="fi-FI" sz="1050" dirty="0" smtClean="0">
                <a:solidFill>
                  <a:schemeClr val="accent6">
                    <a:lumMod val="10000"/>
                  </a:schemeClr>
                </a:solidFill>
              </a:rPr>
              <a:t>Pohjois-Pohjanmaan hyvinvointialueen hyvinvointikertomus</a:t>
            </a:r>
            <a:endParaRPr lang="fi-FI" sz="1050" dirty="0">
              <a:solidFill>
                <a:schemeClr val="accent6">
                  <a:lumMod val="10000"/>
                </a:schemeClr>
              </a:solidFill>
            </a:endParaRPr>
          </a:p>
        </p:txBody>
      </p:sp>
      <p:grpSp>
        <p:nvGrpSpPr>
          <p:cNvPr id="24" name="Ryhmä 23" descr="Piirrettyjä maisemaa, jossa taloja ja puita."/>
          <p:cNvGrpSpPr/>
          <p:nvPr userDrawn="1"/>
        </p:nvGrpSpPr>
        <p:grpSpPr>
          <a:xfrm>
            <a:off x="6984999" y="1948427"/>
            <a:ext cx="5207001" cy="4909573"/>
            <a:chOff x="6984999" y="1948427"/>
            <a:chExt cx="5207001" cy="4909573"/>
          </a:xfrm>
        </p:grpSpPr>
        <p:grpSp>
          <p:nvGrpSpPr>
            <p:cNvPr id="7" name="Ryhmä 6"/>
            <p:cNvGrpSpPr/>
            <p:nvPr userDrawn="1"/>
          </p:nvGrpSpPr>
          <p:grpSpPr>
            <a:xfrm>
              <a:off x="6992764" y="2592693"/>
              <a:ext cx="5199236" cy="2810963"/>
              <a:chOff x="6992764" y="4047037"/>
              <a:chExt cx="5199236" cy="2810963"/>
            </a:xfrm>
          </p:grpSpPr>
          <p:sp>
            <p:nvSpPr>
              <p:cNvPr id="8" name="Puolivapaa piirto 7"/>
              <p:cNvSpPr/>
              <p:nvPr/>
            </p:nvSpPr>
            <p:spPr>
              <a:xfrm>
                <a:off x="6992764" y="4806462"/>
                <a:ext cx="5199236" cy="1548851"/>
              </a:xfrm>
              <a:custGeom>
                <a:avLst/>
                <a:gdLst>
                  <a:gd name="connsiteX0" fmla="*/ 240865 w 5187950"/>
                  <a:gd name="connsiteY0" fmla="*/ 0 h 1545489"/>
                  <a:gd name="connsiteX1" fmla="*/ 1907434 w 5187950"/>
                  <a:gd name="connsiteY1" fmla="*/ 392496 h 1545489"/>
                  <a:gd name="connsiteX2" fmla="*/ 2078971 w 5187950"/>
                  <a:gd name="connsiteY2" fmla="*/ 510706 h 1545489"/>
                  <a:gd name="connsiteX3" fmla="*/ 2250509 w 5187950"/>
                  <a:gd name="connsiteY3" fmla="*/ 392496 h 1545489"/>
                  <a:gd name="connsiteX4" fmla="*/ 3917078 w 5187950"/>
                  <a:gd name="connsiteY4" fmla="*/ 0 h 1545489"/>
                  <a:gd name="connsiteX5" fmla="*/ 4834483 w 5187950"/>
                  <a:gd name="connsiteY5" fmla="*/ 105309 h 1545489"/>
                  <a:gd name="connsiteX6" fmla="*/ 5187950 w 5187950"/>
                  <a:gd name="connsiteY6" fmla="*/ 214394 h 1545489"/>
                  <a:gd name="connsiteX7" fmla="*/ 5187950 w 5187950"/>
                  <a:gd name="connsiteY7" fmla="*/ 1545489 h 1545489"/>
                  <a:gd name="connsiteX8" fmla="*/ 0 w 5187950"/>
                  <a:gd name="connsiteY8" fmla="*/ 1545489 h 1545489"/>
                  <a:gd name="connsiteX9" fmla="*/ 0 w 5187950"/>
                  <a:gd name="connsiteY9" fmla="*/ 6916 h 15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7950" h="1545489">
                    <a:moveTo>
                      <a:pt x="240865" y="0"/>
                    </a:moveTo>
                    <a:cubicBezTo>
                      <a:pt x="891701" y="0"/>
                      <a:pt x="1480922" y="149993"/>
                      <a:pt x="1907434" y="392496"/>
                    </a:cubicBezTo>
                    <a:lnTo>
                      <a:pt x="2078971" y="510706"/>
                    </a:lnTo>
                    <a:lnTo>
                      <a:pt x="2250509" y="392496"/>
                    </a:lnTo>
                    <a:cubicBezTo>
                      <a:pt x="2677021" y="149993"/>
                      <a:pt x="3266242" y="0"/>
                      <a:pt x="3917078" y="0"/>
                    </a:cubicBezTo>
                    <a:cubicBezTo>
                      <a:pt x="4242495" y="0"/>
                      <a:pt x="4552509" y="37499"/>
                      <a:pt x="4834483" y="105309"/>
                    </a:cubicBezTo>
                    <a:lnTo>
                      <a:pt x="5187950" y="214394"/>
                    </a:lnTo>
                    <a:lnTo>
                      <a:pt x="5187950" y="1545489"/>
                    </a:lnTo>
                    <a:lnTo>
                      <a:pt x="0" y="1545489"/>
                    </a:lnTo>
                    <a:lnTo>
                      <a:pt x="0" y="69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5949"/>
              <a:stretch/>
            </p:blipFill>
            <p:spPr>
              <a:xfrm>
                <a:off x="9112330" y="4047037"/>
                <a:ext cx="718591" cy="1119117"/>
              </a:xfrm>
              <a:prstGeom prst="rect">
                <a:avLst/>
              </a:prstGeom>
            </p:spPr>
          </p:pic>
          <p:pic>
            <p:nvPicPr>
              <p:cNvPr id="10" name="Kuva 9"/>
              <p:cNvPicPr>
                <a:picLocks noChangeAspect="1"/>
              </p:cNvPicPr>
              <p:nvPr/>
            </p:nvPicPr>
            <p:blipFill rotWithShape="1">
              <a:blip r:embed="rId4">
                <a:extLst>
                  <a:ext uri="{28A0092B-C50C-407E-A947-70E740481C1C}">
                    <a14:useLocalDpi xmlns:a14="http://schemas.microsoft.com/office/drawing/2010/main" val="0"/>
                  </a:ext>
                </a:extLst>
              </a:blip>
              <a:srcRect l="30134" t="31174" r="25708" b="12496"/>
              <a:stretch/>
            </p:blipFill>
            <p:spPr>
              <a:xfrm>
                <a:off x="8040543" y="4368745"/>
                <a:ext cx="860821" cy="987568"/>
              </a:xfrm>
              <a:prstGeom prst="rect">
                <a:avLst/>
              </a:prstGeom>
            </p:spPr>
          </p:pic>
          <p:pic>
            <p:nvPicPr>
              <p:cNvPr id="11" name="Kuva 10"/>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70471"/>
              <a:stretch/>
            </p:blipFill>
            <p:spPr>
              <a:xfrm rot="209194">
                <a:off x="9004931" y="4843424"/>
                <a:ext cx="1230050" cy="475927"/>
              </a:xfrm>
              <a:prstGeom prst="rect">
                <a:avLst/>
              </a:prstGeom>
            </p:spPr>
          </p:pic>
          <p:pic>
            <p:nvPicPr>
              <p:cNvPr id="12" name="Kuva 11"/>
              <p:cNvPicPr>
                <a:picLocks noChangeAspect="1"/>
              </p:cNvPicPr>
              <p:nvPr/>
            </p:nvPicPr>
            <p:blipFill rotWithShape="1">
              <a:blip r:embed="rId5">
                <a:extLst>
                  <a:ext uri="{28A0092B-C50C-407E-A947-70E740481C1C}">
                    <a14:useLocalDpi xmlns:a14="http://schemas.microsoft.com/office/drawing/2010/main" val="0"/>
                  </a:ext>
                </a:extLst>
              </a:blip>
              <a:srcRect l="26882" t="34487" r="21374" b="21533"/>
              <a:stretch/>
            </p:blipFill>
            <p:spPr>
              <a:xfrm>
                <a:off x="7027340" y="4082616"/>
                <a:ext cx="1303361" cy="996287"/>
              </a:xfrm>
              <a:prstGeom prst="rect">
                <a:avLst/>
              </a:prstGeom>
            </p:spPr>
          </p:pic>
          <p:sp>
            <p:nvSpPr>
              <p:cNvPr id="13" name="Suorakulmio 12"/>
              <p:cNvSpPr/>
              <p:nvPr/>
            </p:nvSpPr>
            <p:spPr>
              <a:xfrm>
                <a:off x="6992764" y="6334370"/>
                <a:ext cx="5199236" cy="523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5" name="Kuva 14"/>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2083" t="27450" r="32668" b="15249"/>
            <a:stretch/>
          </p:blipFill>
          <p:spPr>
            <a:xfrm>
              <a:off x="9827405" y="1948427"/>
              <a:ext cx="2147103" cy="1648762"/>
            </a:xfrm>
            <a:prstGeom prst="rect">
              <a:avLst/>
            </a:prstGeom>
          </p:spPr>
        </p:pic>
        <p:sp>
          <p:nvSpPr>
            <p:cNvPr id="23" name="Suorakulmio 22"/>
            <p:cNvSpPr/>
            <p:nvPr userDrawn="1"/>
          </p:nvSpPr>
          <p:spPr>
            <a:xfrm>
              <a:off x="6984999" y="5164183"/>
              <a:ext cx="5207001" cy="1693817"/>
            </a:xfrm>
            <a:prstGeom prst="rect">
              <a:avLst/>
            </a:prstGeom>
            <a:solidFill>
              <a:srgbClr val="FFC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417300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ummalohi väliotsikko">
    <p:spTree>
      <p:nvGrpSpPr>
        <p:cNvPr id="1" name=""/>
        <p:cNvGrpSpPr/>
        <p:nvPr/>
      </p:nvGrpSpPr>
      <p:grpSpPr>
        <a:xfrm>
          <a:off x="0" y="0"/>
          <a:ext cx="0" cy="0"/>
          <a:chOff x="0" y="0"/>
          <a:chExt cx="0" cy="0"/>
        </a:xfrm>
      </p:grpSpPr>
      <p:sp>
        <p:nvSpPr>
          <p:cNvPr id="2" name="Suorakulmio 1"/>
          <p:cNvSpPr/>
          <p:nvPr userDrawn="1"/>
        </p:nvSpPr>
        <p:spPr>
          <a:xfrm>
            <a:off x="0" y="0"/>
            <a:ext cx="12192000" cy="6475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Pohjois-Pohjanmaan hyvinvointialueen Pohteen logo.">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grpSp>
        <p:nvGrpSpPr>
          <p:cNvPr id="4" name="Ryhmä 3" descr="Etualalla piirrettyjä hahmoja: pyöräilijä, auto ikäihminen, bussi lapsiperhe ja pyörätuolilla liikkuja. Taustalla maisemaa, jossa taloja ja puita. Horisontissa loistaa kirkas tähti."/>
          <p:cNvGrpSpPr/>
          <p:nvPr userDrawn="1"/>
        </p:nvGrpSpPr>
        <p:grpSpPr>
          <a:xfrm>
            <a:off x="0" y="4817129"/>
            <a:ext cx="12192000" cy="1679207"/>
            <a:chOff x="0" y="4817129"/>
            <a:chExt cx="12192000" cy="1679207"/>
          </a:xfrm>
        </p:grpSpPr>
        <p:sp>
          <p:nvSpPr>
            <p:cNvPr id="5" name="Puolivapaa piirto 4"/>
            <p:cNvSpPr/>
            <p:nvPr/>
          </p:nvSpPr>
          <p:spPr>
            <a:xfrm>
              <a:off x="0" y="5636525"/>
              <a:ext cx="12192000" cy="859811"/>
            </a:xfrm>
            <a:custGeom>
              <a:avLst/>
              <a:gdLst>
                <a:gd name="connsiteX0" fmla="*/ 1310552 w 12192000"/>
                <a:gd name="connsiteY0" fmla="*/ 0 h 1004893"/>
                <a:gd name="connsiteX1" fmla="*/ 2784975 w 12192000"/>
                <a:gd name="connsiteY1" fmla="*/ 255205 h 1004893"/>
                <a:gd name="connsiteX2" fmla="*/ 2936736 w 12192000"/>
                <a:gd name="connsiteY2" fmla="*/ 332066 h 1004893"/>
                <a:gd name="connsiteX3" fmla="*/ 3088496 w 12192000"/>
                <a:gd name="connsiteY3" fmla="*/ 255205 h 1004893"/>
                <a:gd name="connsiteX4" fmla="*/ 4562920 w 12192000"/>
                <a:gd name="connsiteY4" fmla="*/ 0 h 1004893"/>
                <a:gd name="connsiteX5" fmla="*/ 6037342 w 12192000"/>
                <a:gd name="connsiteY5" fmla="*/ 255205 h 1004893"/>
                <a:gd name="connsiteX6" fmla="*/ 6189102 w 12192000"/>
                <a:gd name="connsiteY6" fmla="*/ 332066 h 1004893"/>
                <a:gd name="connsiteX7" fmla="*/ 6340863 w 12192000"/>
                <a:gd name="connsiteY7" fmla="*/ 255205 h 1004893"/>
                <a:gd name="connsiteX8" fmla="*/ 7815286 w 12192000"/>
                <a:gd name="connsiteY8" fmla="*/ 0 h 1004893"/>
                <a:gd name="connsiteX9" fmla="*/ 9289709 w 12192000"/>
                <a:gd name="connsiteY9" fmla="*/ 255205 h 1004893"/>
                <a:gd name="connsiteX10" fmla="*/ 9441469 w 12192000"/>
                <a:gd name="connsiteY10" fmla="*/ 332066 h 1004893"/>
                <a:gd name="connsiteX11" fmla="*/ 9593229 w 12192000"/>
                <a:gd name="connsiteY11" fmla="*/ 255205 h 1004893"/>
                <a:gd name="connsiteX12" fmla="*/ 11067652 w 12192000"/>
                <a:gd name="connsiteY12" fmla="*/ 0 h 1004893"/>
                <a:gd name="connsiteX13" fmla="*/ 11879286 w 12192000"/>
                <a:gd name="connsiteY13" fmla="*/ 68473 h 1004893"/>
                <a:gd name="connsiteX14" fmla="*/ 12192000 w 12192000"/>
                <a:gd name="connsiteY14" fmla="*/ 139401 h 1004893"/>
                <a:gd name="connsiteX15" fmla="*/ 12192000 w 12192000"/>
                <a:gd name="connsiteY15" fmla="*/ 1004893 h 1004893"/>
                <a:gd name="connsiteX16" fmla="*/ 0 w 12192000"/>
                <a:gd name="connsiteY16" fmla="*/ 1004893 h 1004893"/>
                <a:gd name="connsiteX17" fmla="*/ 0 w 12192000"/>
                <a:gd name="connsiteY17" fmla="*/ 198706 h 1004893"/>
                <a:gd name="connsiteX18" fmla="*/ 144726 w 12192000"/>
                <a:gd name="connsiteY18" fmla="*/ 148809 h 1004893"/>
                <a:gd name="connsiteX19" fmla="*/ 1310552 w 12192000"/>
                <a:gd name="connsiteY19" fmla="*/ 0 h 100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004893">
                  <a:moveTo>
                    <a:pt x="1310552" y="0"/>
                  </a:moveTo>
                  <a:cubicBezTo>
                    <a:pt x="1886350" y="0"/>
                    <a:pt x="2407637" y="97527"/>
                    <a:pt x="2784975" y="255205"/>
                  </a:cubicBezTo>
                  <a:lnTo>
                    <a:pt x="2936736" y="332066"/>
                  </a:lnTo>
                  <a:lnTo>
                    <a:pt x="3088496" y="255205"/>
                  </a:lnTo>
                  <a:cubicBezTo>
                    <a:pt x="3465834" y="97527"/>
                    <a:pt x="3987121" y="0"/>
                    <a:pt x="4562920" y="0"/>
                  </a:cubicBezTo>
                  <a:cubicBezTo>
                    <a:pt x="5138717" y="0"/>
                    <a:pt x="5660006" y="97527"/>
                    <a:pt x="6037342" y="255205"/>
                  </a:cubicBezTo>
                  <a:lnTo>
                    <a:pt x="6189102" y="332066"/>
                  </a:lnTo>
                  <a:lnTo>
                    <a:pt x="6340863" y="255205"/>
                  </a:lnTo>
                  <a:cubicBezTo>
                    <a:pt x="6718201" y="97527"/>
                    <a:pt x="7239488" y="0"/>
                    <a:pt x="7815286" y="0"/>
                  </a:cubicBezTo>
                  <a:cubicBezTo>
                    <a:pt x="8391084" y="0"/>
                    <a:pt x="8912371" y="97527"/>
                    <a:pt x="9289709" y="255205"/>
                  </a:cubicBezTo>
                  <a:lnTo>
                    <a:pt x="9441469" y="332066"/>
                  </a:lnTo>
                  <a:lnTo>
                    <a:pt x="9593229" y="255205"/>
                  </a:lnTo>
                  <a:cubicBezTo>
                    <a:pt x="9970567" y="97527"/>
                    <a:pt x="10491854" y="0"/>
                    <a:pt x="11067652" y="0"/>
                  </a:cubicBezTo>
                  <a:cubicBezTo>
                    <a:pt x="11355551" y="0"/>
                    <a:pt x="11629822" y="24382"/>
                    <a:pt x="11879286" y="68473"/>
                  </a:cubicBezTo>
                  <a:lnTo>
                    <a:pt x="12192000" y="139401"/>
                  </a:lnTo>
                  <a:lnTo>
                    <a:pt x="12192000" y="1004893"/>
                  </a:lnTo>
                  <a:lnTo>
                    <a:pt x="0" y="1004893"/>
                  </a:lnTo>
                  <a:lnTo>
                    <a:pt x="0" y="198706"/>
                  </a:lnTo>
                  <a:lnTo>
                    <a:pt x="144726" y="148809"/>
                  </a:lnTo>
                  <a:cubicBezTo>
                    <a:pt x="477518" y="54859"/>
                    <a:pt x="878704" y="0"/>
                    <a:pt x="131055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5949"/>
            <a:stretch/>
          </p:blipFill>
          <p:spPr>
            <a:xfrm>
              <a:off x="8890056" y="4817129"/>
              <a:ext cx="718591" cy="1119117"/>
            </a:xfrm>
            <a:prstGeom prst="rect">
              <a:avLst/>
            </a:prstGeom>
          </p:spPr>
        </p:pic>
        <p:pic>
          <p:nvPicPr>
            <p:cNvPr id="7" name="Kuva 6"/>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5949"/>
            <a:stretch/>
          </p:blipFill>
          <p:spPr>
            <a:xfrm flipH="1">
              <a:off x="233801" y="4835402"/>
              <a:ext cx="634123" cy="987568"/>
            </a:xfrm>
            <a:prstGeom prst="rect">
              <a:avLst/>
            </a:prstGeom>
          </p:spPr>
        </p:pic>
        <p:pic>
          <p:nvPicPr>
            <p:cNvPr id="8" name="Kuva 7"/>
            <p:cNvPicPr>
              <a:picLocks noChangeAspect="1"/>
            </p:cNvPicPr>
            <p:nvPr/>
          </p:nvPicPr>
          <p:blipFill rotWithShape="1">
            <a:blip r:embed="rId4">
              <a:extLst>
                <a:ext uri="{28A0092B-C50C-407E-A947-70E740481C1C}">
                  <a14:useLocalDpi xmlns:a14="http://schemas.microsoft.com/office/drawing/2010/main" val="0"/>
                </a:ext>
              </a:extLst>
            </a:blip>
            <a:srcRect l="30134" t="31174" r="25708" b="12496"/>
            <a:stretch/>
          </p:blipFill>
          <p:spPr>
            <a:xfrm>
              <a:off x="737158" y="4854243"/>
              <a:ext cx="860821" cy="987568"/>
            </a:xfrm>
            <a:prstGeom prst="rect">
              <a:avLst/>
            </a:prstGeom>
          </p:spPr>
        </p:pic>
        <p:pic>
          <p:nvPicPr>
            <p:cNvPr id="9" name="Kuva 8"/>
            <p:cNvPicPr>
              <a:picLocks noChangeAspect="1"/>
            </p:cNvPicPr>
            <p:nvPr/>
          </p:nvPicPr>
          <p:blipFill rotWithShape="1">
            <a:blip r:embed="rId4">
              <a:extLst>
                <a:ext uri="{28A0092B-C50C-407E-A947-70E740481C1C}">
                  <a14:useLocalDpi xmlns:a14="http://schemas.microsoft.com/office/drawing/2010/main" val="0"/>
                </a:ext>
              </a:extLst>
            </a:blip>
            <a:srcRect l="30134" t="31174" r="25708" b="12496"/>
            <a:stretch/>
          </p:blipFill>
          <p:spPr>
            <a:xfrm flipH="1">
              <a:off x="6428051" y="5043682"/>
              <a:ext cx="778010" cy="892564"/>
            </a:xfrm>
            <a:prstGeom prst="rect">
              <a:avLst/>
            </a:prstGeom>
          </p:spPr>
        </p:pic>
        <p:pic>
          <p:nvPicPr>
            <p:cNvPr id="10" name="Kuva 9"/>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70471"/>
            <a:stretch/>
          </p:blipFill>
          <p:spPr>
            <a:xfrm rot="209194">
              <a:off x="8858072" y="5590503"/>
              <a:ext cx="1230050" cy="475927"/>
            </a:xfrm>
            <a:prstGeom prst="rect">
              <a:avLst/>
            </a:prstGeom>
          </p:spPr>
        </p:pic>
        <p:pic>
          <p:nvPicPr>
            <p:cNvPr id="11" name="Kuva 10"/>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70471"/>
            <a:stretch/>
          </p:blipFill>
          <p:spPr>
            <a:xfrm rot="198123">
              <a:off x="6759506" y="5386923"/>
              <a:ext cx="1230050" cy="475927"/>
            </a:xfrm>
            <a:prstGeom prst="rect">
              <a:avLst/>
            </a:prstGeom>
          </p:spPr>
        </p:pic>
        <p:pic>
          <p:nvPicPr>
            <p:cNvPr id="12" name="Kuva 11"/>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70471"/>
            <a:stretch/>
          </p:blipFill>
          <p:spPr>
            <a:xfrm rot="21270325" flipH="1">
              <a:off x="2911431" y="5427659"/>
              <a:ext cx="1230050" cy="475927"/>
            </a:xfrm>
            <a:prstGeom prst="rect">
              <a:avLst/>
            </a:prstGeom>
          </p:spPr>
        </p:pic>
        <p:pic>
          <p:nvPicPr>
            <p:cNvPr id="13" name="Kuva 12"/>
            <p:cNvPicPr>
              <a:picLocks noChangeAspect="1"/>
            </p:cNvPicPr>
            <p:nvPr/>
          </p:nvPicPr>
          <p:blipFill rotWithShape="1">
            <a:blip r:embed="rId3" cstate="hqprint">
              <a:extLst>
                <a:ext uri="{28A0092B-C50C-407E-A947-70E740481C1C}">
                  <a14:useLocalDpi xmlns:a14="http://schemas.microsoft.com/office/drawing/2010/main" val="0"/>
                </a:ext>
              </a:extLst>
            </a:blip>
            <a:srcRect l="27966" t="8200" r="22458" b="70471"/>
            <a:stretch/>
          </p:blipFill>
          <p:spPr>
            <a:xfrm rot="198123">
              <a:off x="2986255" y="5432297"/>
              <a:ext cx="1782448" cy="689659"/>
            </a:xfrm>
            <a:prstGeom prst="rect">
              <a:avLst/>
            </a:prstGeom>
          </p:spPr>
        </p:pic>
        <p:pic>
          <p:nvPicPr>
            <p:cNvPr id="14" name="Kuva 13"/>
            <p:cNvPicPr>
              <a:picLocks noChangeAspect="1"/>
            </p:cNvPicPr>
            <p:nvPr/>
          </p:nvPicPr>
          <p:blipFill rotWithShape="1">
            <a:blip r:embed="rId5">
              <a:extLst>
                <a:ext uri="{28A0092B-C50C-407E-A947-70E740481C1C}">
                  <a14:useLocalDpi xmlns:a14="http://schemas.microsoft.com/office/drawing/2010/main" val="0"/>
                </a:ext>
              </a:extLst>
            </a:blip>
            <a:srcRect l="26882" t="34487" r="21374" b="21533"/>
            <a:stretch/>
          </p:blipFill>
          <p:spPr>
            <a:xfrm>
              <a:off x="4117723" y="4878543"/>
              <a:ext cx="1303361" cy="996287"/>
            </a:xfrm>
            <a:prstGeom prst="rect">
              <a:avLst/>
            </a:prstGeom>
          </p:spPr>
        </p:pic>
      </p:grpSp>
      <p:grpSp>
        <p:nvGrpSpPr>
          <p:cNvPr id="15" name="Ryhmä 14"/>
          <p:cNvGrpSpPr/>
          <p:nvPr userDrawn="1"/>
        </p:nvGrpSpPr>
        <p:grpSpPr>
          <a:xfrm>
            <a:off x="445940" y="5751274"/>
            <a:ext cx="10956765" cy="889310"/>
            <a:chOff x="445940" y="5751274"/>
            <a:chExt cx="10956765" cy="889310"/>
          </a:xfrm>
        </p:grpSpPr>
        <p:pic>
          <p:nvPicPr>
            <p:cNvPr id="16" name="Kuva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35467" y="5829135"/>
              <a:ext cx="768511" cy="746863"/>
            </a:xfrm>
            <a:prstGeom prst="rect">
              <a:avLst/>
            </a:prstGeom>
          </p:spPr>
        </p:pic>
        <p:pic>
          <p:nvPicPr>
            <p:cNvPr id="17" name="Kuva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5940" y="5751274"/>
              <a:ext cx="915087" cy="889310"/>
            </a:xfrm>
            <a:prstGeom prst="rect">
              <a:avLst/>
            </a:prstGeom>
          </p:spPr>
        </p:pic>
        <p:pic>
          <p:nvPicPr>
            <p:cNvPr id="18" name="Kuva 17"/>
            <p:cNvPicPr>
              <a:picLocks noChangeAspect="1"/>
            </p:cNvPicPr>
            <p:nvPr/>
          </p:nvPicPr>
          <p:blipFill rotWithShape="1">
            <a:blip r:embed="rId8" cstate="hqprint">
              <a:extLst>
                <a:ext uri="{28A0092B-C50C-407E-A947-70E740481C1C}">
                  <a14:useLocalDpi xmlns:a14="http://schemas.microsoft.com/office/drawing/2010/main" val="0"/>
                </a:ext>
              </a:extLst>
            </a:blip>
            <a:srcRect l="5825" t="27139" r="2131" b="30171"/>
            <a:stretch/>
          </p:blipFill>
          <p:spPr>
            <a:xfrm>
              <a:off x="6059660" y="5792095"/>
              <a:ext cx="2085799" cy="790409"/>
            </a:xfrm>
            <a:prstGeom prst="rect">
              <a:avLst/>
            </a:prstGeom>
          </p:spPr>
        </p:pic>
        <p:pic>
          <p:nvPicPr>
            <p:cNvPr id="19" name="Kuva 18"/>
            <p:cNvPicPr>
              <a:picLocks noChangeAspect="1"/>
            </p:cNvPicPr>
            <p:nvPr/>
          </p:nvPicPr>
          <p:blipFill rotWithShape="1">
            <a:blip r:embed="rId9" cstate="hqprint">
              <a:extLst>
                <a:ext uri="{28A0092B-C50C-407E-A947-70E740481C1C}">
                  <a14:useLocalDpi xmlns:a14="http://schemas.microsoft.com/office/drawing/2010/main" val="0"/>
                </a:ext>
              </a:extLst>
            </a:blip>
            <a:srcRect l="1070" t="19629" r="18530" b="9715"/>
            <a:stretch/>
          </p:blipFill>
          <p:spPr>
            <a:xfrm>
              <a:off x="10809789" y="6005391"/>
              <a:ext cx="592916" cy="506368"/>
            </a:xfrm>
            <a:prstGeom prst="rect">
              <a:avLst/>
            </a:prstGeom>
          </p:spPr>
        </p:pic>
        <p:pic>
          <p:nvPicPr>
            <p:cNvPr id="20" name="Kuva 19"/>
            <p:cNvPicPr>
              <a:picLocks noChangeAspect="1"/>
            </p:cNvPicPr>
            <p:nvPr/>
          </p:nvPicPr>
          <p:blipFill rotWithShape="1">
            <a:blip r:embed="rId10" cstate="hqprint">
              <a:extLst>
                <a:ext uri="{28A0092B-C50C-407E-A947-70E740481C1C}">
                  <a14:useLocalDpi xmlns:a14="http://schemas.microsoft.com/office/drawing/2010/main" val="0"/>
                </a:ext>
              </a:extLst>
            </a:blip>
            <a:srcRect l="20898" t="42556" r="20000" b="29511"/>
            <a:stretch/>
          </p:blipFill>
          <p:spPr>
            <a:xfrm>
              <a:off x="2770421" y="5968207"/>
              <a:ext cx="1474073" cy="569223"/>
            </a:xfrm>
            <a:prstGeom prst="rect">
              <a:avLst/>
            </a:prstGeom>
          </p:spPr>
        </p:pic>
        <p:pic>
          <p:nvPicPr>
            <p:cNvPr id="21" name="Kuva 20"/>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205663" y="5862628"/>
              <a:ext cx="726291" cy="705832"/>
            </a:xfrm>
            <a:prstGeom prst="rect">
              <a:avLst/>
            </a:prstGeom>
          </p:spPr>
        </p:pic>
      </p:grpSp>
      <p:sp>
        <p:nvSpPr>
          <p:cNvPr id="22"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611946" y="2773680"/>
            <a:ext cx="10741854" cy="2057400"/>
          </a:xfrm>
          <a:prstGeom prst="rect">
            <a:avLst/>
          </a:prstGeom>
        </p:spPr>
        <p:txBody>
          <a:bodyPr anchor="ctr" anchorCtr="0">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pic>
        <p:nvPicPr>
          <p:cNvPr id="23" name="Kuva 22"/>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719820" y="3635281"/>
            <a:ext cx="1024349" cy="921238"/>
          </a:xfrm>
          <a:prstGeom prst="rect">
            <a:avLst/>
          </a:prstGeom>
        </p:spPr>
      </p:pic>
      <p:pic>
        <p:nvPicPr>
          <p:cNvPr id="24" name="Kuva 23"/>
          <p:cNvPicPr>
            <a:picLocks noChangeAspect="1"/>
          </p:cNvPicPr>
          <p:nvPr userDrawn="1"/>
        </p:nvPicPr>
        <p:blipFill rotWithShape="1">
          <a:blip r:embed="rId13" cstate="hqprint">
            <a:extLst>
              <a:ext uri="{28A0092B-C50C-407E-A947-70E740481C1C}">
                <a14:useLocalDpi xmlns:a14="http://schemas.microsoft.com/office/drawing/2010/main" val="0"/>
              </a:ext>
            </a:extLst>
          </a:blip>
          <a:srcRect l="22083" t="27450" r="32668" b="15249"/>
          <a:stretch/>
        </p:blipFill>
        <p:spPr>
          <a:xfrm>
            <a:off x="9843922" y="4224674"/>
            <a:ext cx="2147103" cy="1648762"/>
          </a:xfrm>
          <a:prstGeom prst="rect">
            <a:avLst/>
          </a:prstGeom>
        </p:spPr>
      </p:pic>
      <p:sp>
        <p:nvSpPr>
          <p:cNvPr id="25"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77374" y="6504124"/>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400" b="1" smtClean="0">
                <a:solidFill>
                  <a:schemeClr val="accent6">
                    <a:lumMod val="10000"/>
                  </a:schemeClr>
                </a:solidFill>
              </a:rPr>
              <a:pPr algn="ctr"/>
              <a:t>‹#›</a:t>
            </a:fld>
            <a:endParaRPr lang="fi-FI" b="1" dirty="0">
              <a:solidFill>
                <a:schemeClr val="accent6">
                  <a:lumMod val="10000"/>
                </a:schemeClr>
              </a:solidFill>
            </a:endParaRPr>
          </a:p>
        </p:txBody>
      </p:sp>
      <p:sp>
        <p:nvSpPr>
          <p:cNvPr id="26" name="Tekstiruutu 25"/>
          <p:cNvSpPr txBox="1"/>
          <p:nvPr userDrawn="1"/>
        </p:nvSpPr>
        <p:spPr>
          <a:xfrm>
            <a:off x="554072" y="6525226"/>
            <a:ext cx="4317830" cy="261610"/>
          </a:xfrm>
          <a:prstGeom prst="rect">
            <a:avLst/>
          </a:prstGeom>
          <a:noFill/>
        </p:spPr>
        <p:txBody>
          <a:bodyPr wrap="square" lIns="0" rtlCol="0">
            <a:spAutoFit/>
          </a:bodyPr>
          <a:lstStyle/>
          <a:p>
            <a:r>
              <a:rPr lang="fi-FI" sz="1050" dirty="0" smtClean="0">
                <a:solidFill>
                  <a:schemeClr val="accent6">
                    <a:lumMod val="10000"/>
                  </a:schemeClr>
                </a:solidFill>
              </a:rPr>
              <a:t>|</a:t>
            </a:r>
            <a:r>
              <a:rPr lang="fi-FI" sz="1050" baseline="0" dirty="0" smtClean="0">
                <a:solidFill>
                  <a:schemeClr val="accent6">
                    <a:lumMod val="10000"/>
                  </a:schemeClr>
                </a:solidFill>
              </a:rPr>
              <a:t>    </a:t>
            </a:r>
            <a:r>
              <a:rPr lang="fi-FI" sz="1050" dirty="0" smtClean="0">
                <a:solidFill>
                  <a:schemeClr val="accent6">
                    <a:lumMod val="10000"/>
                  </a:schemeClr>
                </a:solidFill>
              </a:rPr>
              <a:t>Pohjois-Pohjanmaan hyvinvointialueen hyvinvointikertomus</a:t>
            </a:r>
            <a:endParaRPr lang="fi-FI" sz="1050" dirty="0">
              <a:solidFill>
                <a:schemeClr val="accent6">
                  <a:lumMod val="10000"/>
                </a:schemeClr>
              </a:solidFill>
            </a:endParaRPr>
          </a:p>
        </p:txBody>
      </p:sp>
    </p:spTree>
    <p:extLst>
      <p:ext uri="{BB962C8B-B14F-4D97-AF65-F5344CB8AC3E}">
        <p14:creationId xmlns:p14="http://schemas.microsoft.com/office/powerpoint/2010/main" val="278718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5194056" y="0"/>
            <a:ext cx="6997944"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5346700" y="0"/>
            <a:ext cx="6845300" cy="6857997"/>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1" y="765429"/>
            <a:ext cx="4034512" cy="1795408"/>
          </a:xfrm>
          <a:prstGeom prst="rect">
            <a:avLst/>
          </a:prstGeom>
        </p:spPr>
        <p:txBody>
          <a:bodyPr anchor="b">
            <a:normAutofit/>
          </a:bodyPr>
          <a:lstStyle>
            <a:lvl1pPr>
              <a:lnSpc>
                <a:spcPct val="80000"/>
              </a:lnSpc>
              <a:defRPr sz="4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2918828"/>
            <a:ext cx="4034513"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cxnSp>
        <p:nvCxnSpPr>
          <p:cNvPr id="12" name="Suora yhdysviiva 11">
            <a:extLst>
              <a:ext uri="{FF2B5EF4-FFF2-40B4-BE49-F238E27FC236}">
                <a16:creationId xmlns:a16="http://schemas.microsoft.com/office/drawing/2014/main" id="{ACE7DFFB-038B-0E43-9CB2-A357E960A72B}"/>
              </a:ext>
            </a:extLst>
          </p:cNvPr>
          <p:cNvCxnSpPr>
            <a:cxnSpLocks/>
          </p:cNvCxnSpPr>
          <p:nvPr userDrawn="1"/>
        </p:nvCxnSpPr>
        <p:spPr>
          <a:xfrm>
            <a:off x="914399" y="2682067"/>
            <a:ext cx="8987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514352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Vaalealohi väliotsikko">
    <p:spTree>
      <p:nvGrpSpPr>
        <p:cNvPr id="1" name=""/>
        <p:cNvGrpSpPr/>
        <p:nvPr/>
      </p:nvGrpSpPr>
      <p:grpSpPr>
        <a:xfrm>
          <a:off x="0" y="0"/>
          <a:ext cx="0" cy="0"/>
          <a:chOff x="0" y="0"/>
          <a:chExt cx="0" cy="0"/>
        </a:xfrm>
      </p:grpSpPr>
      <p:sp>
        <p:nvSpPr>
          <p:cNvPr id="2" name="Suorakulmio 1"/>
          <p:cNvSpPr/>
          <p:nvPr userDrawn="1"/>
        </p:nvSpPr>
        <p:spPr>
          <a:xfrm>
            <a:off x="0" y="0"/>
            <a:ext cx="12192000" cy="64755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604912" y="2773680"/>
            <a:ext cx="10748888" cy="2057400"/>
          </a:xfrm>
          <a:prstGeom prst="rect">
            <a:avLst/>
          </a:prstGeom>
        </p:spPr>
        <p:txBody>
          <a:bodyPr anchor="ctr" anchorCtr="0">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pic>
        <p:nvPicPr>
          <p:cNvPr id="4" name="Kuva 3" descr="Pohjois-Pohjanmaan hyvinvointialueen Pohteen logo.">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5"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77374" y="6504124"/>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400" b="1" smtClean="0">
                <a:solidFill>
                  <a:schemeClr val="accent6">
                    <a:lumMod val="10000"/>
                  </a:schemeClr>
                </a:solidFill>
              </a:rPr>
              <a:pPr algn="ctr"/>
              <a:t>‹#›</a:t>
            </a:fld>
            <a:endParaRPr lang="fi-FI" b="1" dirty="0">
              <a:solidFill>
                <a:schemeClr val="accent6">
                  <a:lumMod val="10000"/>
                </a:schemeClr>
              </a:solidFill>
            </a:endParaRPr>
          </a:p>
        </p:txBody>
      </p:sp>
      <p:sp>
        <p:nvSpPr>
          <p:cNvPr id="6" name="Tekstiruutu 5"/>
          <p:cNvSpPr txBox="1"/>
          <p:nvPr userDrawn="1"/>
        </p:nvSpPr>
        <p:spPr>
          <a:xfrm>
            <a:off x="554072" y="6525226"/>
            <a:ext cx="4317830" cy="261610"/>
          </a:xfrm>
          <a:prstGeom prst="rect">
            <a:avLst/>
          </a:prstGeom>
          <a:noFill/>
        </p:spPr>
        <p:txBody>
          <a:bodyPr wrap="square" lIns="0" rtlCol="0">
            <a:spAutoFit/>
          </a:bodyPr>
          <a:lstStyle/>
          <a:p>
            <a:r>
              <a:rPr lang="fi-FI" sz="1050" dirty="0" smtClean="0">
                <a:solidFill>
                  <a:schemeClr val="accent6">
                    <a:lumMod val="10000"/>
                  </a:schemeClr>
                </a:solidFill>
              </a:rPr>
              <a:t>|</a:t>
            </a:r>
            <a:r>
              <a:rPr lang="fi-FI" sz="1050" baseline="0" dirty="0" smtClean="0">
                <a:solidFill>
                  <a:schemeClr val="accent6">
                    <a:lumMod val="10000"/>
                  </a:schemeClr>
                </a:solidFill>
              </a:rPr>
              <a:t>    </a:t>
            </a:r>
            <a:r>
              <a:rPr lang="fi-FI" sz="1050" dirty="0" smtClean="0">
                <a:solidFill>
                  <a:schemeClr val="accent6">
                    <a:lumMod val="10000"/>
                  </a:schemeClr>
                </a:solidFill>
              </a:rPr>
              <a:t>Pohjois-Pohjanmaan hyvinvointialueen hyvinvointikertomus</a:t>
            </a:r>
            <a:endParaRPr lang="fi-FI" sz="1050" dirty="0">
              <a:solidFill>
                <a:schemeClr val="accent6">
                  <a:lumMod val="10000"/>
                </a:schemeClr>
              </a:solidFill>
            </a:endParaRPr>
          </a:p>
        </p:txBody>
      </p:sp>
    </p:spTree>
    <p:extLst>
      <p:ext uri="{BB962C8B-B14F-4D97-AF65-F5344CB8AC3E}">
        <p14:creationId xmlns:p14="http://schemas.microsoft.com/office/powerpoint/2010/main" val="269590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361F8DA-D6EE-A94A-ACFC-273BCF368E3B}"/>
              </a:ext>
            </a:extLst>
          </p:cNvPr>
          <p:cNvSpPr>
            <a:spLocks noGrp="1"/>
          </p:cNvSpPr>
          <p:nvPr>
            <p:ph sz="half" idx="1"/>
          </p:nvPr>
        </p:nvSpPr>
        <p:spPr>
          <a:xfrm>
            <a:off x="838200" y="2032001"/>
            <a:ext cx="5181600" cy="414496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p:nvPr>
        </p:nvSpPr>
        <p:spPr>
          <a:xfrm>
            <a:off x="6172200" y="2031999"/>
            <a:ext cx="5181600" cy="4144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8" name="Otsikko 1">
            <a:extLst>
              <a:ext uri="{FF2B5EF4-FFF2-40B4-BE49-F238E27FC236}">
                <a16:creationId xmlns:a16="http://schemas.microsoft.com/office/drawing/2014/main" id="{AA98B8A6-E6E0-1C49-B2B1-5EDE2B8FECDA}"/>
              </a:ext>
            </a:extLst>
          </p:cNvPr>
          <p:cNvSpPr>
            <a:spLocks noGrp="1"/>
          </p:cNvSpPr>
          <p:nvPr>
            <p:ph type="title"/>
          </p:nvPr>
        </p:nvSpPr>
        <p:spPr>
          <a:xfrm>
            <a:off x="838200" y="457308"/>
            <a:ext cx="7325498" cy="1445241"/>
          </a:xfrm>
          <a:prstGeom prst="rect">
            <a:avLst/>
          </a:prstGeom>
        </p:spPr>
        <p:txBody>
          <a:bodyPr anchor="b"/>
          <a:lstStyle/>
          <a:p>
            <a:r>
              <a:rPr lang="en-GB"/>
              <a:t>Click to edit Master title style</a:t>
            </a:r>
            <a:endParaRPr lang="fi-FI" dirty="0"/>
          </a:p>
        </p:txBody>
      </p:sp>
    </p:spTree>
    <p:extLst>
      <p:ext uri="{BB962C8B-B14F-4D97-AF65-F5344CB8AC3E}">
        <p14:creationId xmlns:p14="http://schemas.microsoft.com/office/powerpoint/2010/main" val="63916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image" Target="../media/image1.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4A0141A-275F-C940-A8A3-D0219D892593}"/>
              </a:ext>
            </a:extLst>
          </p:cNvPr>
          <p:cNvSpPr>
            <a:spLocks noGrp="1"/>
          </p:cNvSpPr>
          <p:nvPr>
            <p:ph type="title"/>
          </p:nvPr>
        </p:nvSpPr>
        <p:spPr>
          <a:xfrm>
            <a:off x="838200" y="457308"/>
            <a:ext cx="7325498" cy="1445241"/>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58425667-878A-6E4A-B0E6-E960F5B1668F}"/>
              </a:ext>
            </a:extLst>
          </p:cNvPr>
          <p:cNvSpPr>
            <a:spLocks noGrp="1"/>
          </p:cNvSpPr>
          <p:nvPr>
            <p:ph type="ftr" sz="quarter" idx="3"/>
          </p:nvPr>
        </p:nvSpPr>
        <p:spPr>
          <a:xfrm>
            <a:off x="8610598" y="6301946"/>
            <a:ext cx="2743201" cy="265002"/>
          </a:xfrm>
          <a:prstGeom prst="rect">
            <a:avLst/>
          </a:prstGeom>
        </p:spPr>
        <p:txBody>
          <a:bodyPr vert="horz" lIns="91440" tIns="45720" rIns="91440" bIns="45720" rtlCol="0" anchor="ctr"/>
          <a:lstStyle>
            <a:lvl1pPr algn="r">
              <a:defRPr sz="1050" b="0">
                <a:solidFill>
                  <a:schemeClr val="bg1">
                    <a:lumMod val="50000"/>
                  </a:schemeClr>
                </a:solidFill>
              </a:defRPr>
            </a:lvl1pPr>
          </a:lstStyle>
          <a:p>
            <a:endParaRPr lang="fi-FI" dirty="0"/>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bg1">
                    <a:lumMod val="50000"/>
                  </a:schemeClr>
                </a:solidFill>
              </a:defRPr>
            </a:lvl1pPr>
          </a:lstStyle>
          <a:p>
            <a:fld id="{3CCEC50A-EC5D-6049-A135-EB130C1E40A7}" type="slidenum">
              <a:rPr lang="fi-FI" smtClean="0"/>
              <a:pPr/>
              <a:t>‹#›</a:t>
            </a:fld>
            <a:endParaRPr lang="fi-FI" dirty="0"/>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16"/>
          <a:srcRect/>
          <a:stretch/>
        </p:blipFill>
        <p:spPr>
          <a:xfrm>
            <a:off x="10289160" y="457308"/>
            <a:ext cx="1431531" cy="533984"/>
          </a:xfrm>
          <a:prstGeom prst="rect">
            <a:avLst/>
          </a:prstGeom>
        </p:spPr>
      </p:pic>
    </p:spTree>
    <p:extLst>
      <p:ext uri="{BB962C8B-B14F-4D97-AF65-F5344CB8AC3E}">
        <p14:creationId xmlns:p14="http://schemas.microsoft.com/office/powerpoint/2010/main" val="4179783373"/>
      </p:ext>
    </p:extLst>
  </p:cSld>
  <p:clrMap bg1="lt1" tx1="dk1" bg2="lt2" tx2="dk2" accent1="accent1" accent2="accent2" accent3="accent3" accent4="accent4" accent5="accent5" accent6="accent6" hlink="hlink" folHlink="folHlink"/>
  <p:sldLayoutIdLst>
    <p:sldLayoutId id="2147483688" r:id="rId1"/>
    <p:sldLayoutId id="2147483649" r:id="rId2"/>
    <p:sldLayoutId id="2147483658" r:id="rId3"/>
    <p:sldLayoutId id="2147483650" r:id="rId4"/>
    <p:sldLayoutId id="2147483676" r:id="rId5"/>
    <p:sldLayoutId id="2147483651" r:id="rId6"/>
    <p:sldLayoutId id="2147483675" r:id="rId7"/>
    <p:sldLayoutId id="2147483686" r:id="rId8"/>
    <p:sldLayoutId id="2147483652" r:id="rId9"/>
    <p:sldLayoutId id="2147483657" r:id="rId10"/>
    <p:sldLayoutId id="2147483654" r:id="rId11"/>
    <p:sldLayoutId id="2147483683" r:id="rId12"/>
    <p:sldLayoutId id="2147483655" r:id="rId13"/>
    <p:sldLayoutId id="2147483689" r:id="rId14"/>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452463" y="2311053"/>
            <a:ext cx="10901337" cy="3720227"/>
          </a:xfrm>
          <a:prstGeom prst="rect">
            <a:avLst/>
          </a:prstGeom>
        </p:spPr>
        <p:txBody>
          <a:bodyPr vert="horz" wrap="square"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40"/>
          <a:srcRect/>
          <a:stretch/>
        </p:blipFill>
        <p:spPr>
          <a:xfrm>
            <a:off x="10289160" y="457308"/>
            <a:ext cx="1431531" cy="533984"/>
          </a:xfrm>
          <a:prstGeom prst="rect">
            <a:avLst/>
          </a:prstGeom>
        </p:spPr>
      </p:pic>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442913" y="365125"/>
            <a:ext cx="9543641" cy="1528505"/>
          </a:xfrm>
          <a:prstGeom prst="rect">
            <a:avLst/>
          </a:prstGeom>
        </p:spPr>
        <p:txBody>
          <a:bodyPr vert="horz" lIns="9144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9"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200" b="1" smtClean="0">
                <a:solidFill>
                  <a:schemeClr val="tx1"/>
                </a:solidFill>
              </a:rPr>
              <a:pPr algn="ctr"/>
              <a:t>‹#›</a:t>
            </a:fld>
            <a:endParaRPr lang="fi-FI" b="1" dirty="0">
              <a:solidFill>
                <a:schemeClr val="tx1"/>
              </a:solidFill>
            </a:endParaRPr>
          </a:p>
        </p:txBody>
      </p:sp>
      <p:sp>
        <p:nvSpPr>
          <p:cNvPr id="11" name="Tekstiruutu 10"/>
          <p:cNvSpPr txBox="1"/>
          <p:nvPr userDrawn="1"/>
        </p:nvSpPr>
        <p:spPr>
          <a:xfrm>
            <a:off x="420426" y="6567430"/>
            <a:ext cx="4317830" cy="261610"/>
          </a:xfrm>
          <a:prstGeom prst="rect">
            <a:avLst/>
          </a:prstGeom>
          <a:noFill/>
        </p:spPr>
        <p:txBody>
          <a:bodyPr wrap="square" lIns="0" rtlCol="0">
            <a:spAutoFit/>
          </a:bodyPr>
          <a:lstStyle/>
          <a:p>
            <a:r>
              <a:rPr lang="fi-FI" sz="1100" dirty="0" smtClean="0">
                <a:solidFill>
                  <a:schemeClr val="tx1"/>
                </a:solidFill>
              </a:rPr>
              <a:t>|</a:t>
            </a:r>
            <a:r>
              <a:rPr lang="fi-FI" sz="1100" baseline="0" dirty="0" smtClean="0">
                <a:solidFill>
                  <a:schemeClr val="tx1"/>
                </a:solidFill>
              </a:rPr>
              <a:t>  </a:t>
            </a:r>
            <a:r>
              <a:rPr lang="fi-FI" sz="1100" dirty="0" smtClean="0">
                <a:solidFill>
                  <a:schemeClr val="tx1"/>
                </a:solidFill>
              </a:rPr>
              <a:t>Pohjois-Pohjanmaan hyvinvointialueen hyvinvointikertomus</a:t>
            </a:r>
            <a:endParaRPr lang="fi-FI" sz="1100" dirty="0">
              <a:solidFill>
                <a:schemeClr val="tx1"/>
              </a:solidFill>
            </a:endParaRPr>
          </a:p>
        </p:txBody>
      </p:sp>
    </p:spTree>
    <p:extLst>
      <p:ext uri="{BB962C8B-B14F-4D97-AF65-F5344CB8AC3E}">
        <p14:creationId xmlns:p14="http://schemas.microsoft.com/office/powerpoint/2010/main" val="18873328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p15:clr>
            <a:srgbClr val="F26B43"/>
          </p15:clr>
        </p15:guide>
        <p15:guide id="2" pos="2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an numeron paikkamerkki 1">
            <a:extLst>
              <a:ext uri="{FF2B5EF4-FFF2-40B4-BE49-F238E27FC236}">
                <a16:creationId xmlns:a16="http://schemas.microsoft.com/office/drawing/2014/main" id="{84AA5E3F-9A9C-4600-8453-8EC0F6942CF2}"/>
              </a:ext>
            </a:extLst>
          </p:cNvPr>
          <p:cNvSpPr txBox="1">
            <a:spLocks/>
          </p:cNvSpPr>
          <p:nvPr userDrawn="1"/>
        </p:nvSpPr>
        <p:spPr>
          <a:xfrm>
            <a:off x="77374" y="6504124"/>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CEC50A-EC5D-6049-A135-EB130C1E40A7}" type="slidenum">
              <a:rPr lang="fi-FI" sz="1400" b="1" smtClean="0">
                <a:solidFill>
                  <a:schemeClr val="accent6">
                    <a:lumMod val="10000"/>
                  </a:schemeClr>
                </a:solidFill>
              </a:rPr>
              <a:pPr algn="ctr"/>
              <a:t>‹#›</a:t>
            </a:fld>
            <a:endParaRPr lang="fi-FI" b="1" dirty="0">
              <a:solidFill>
                <a:schemeClr val="accent6">
                  <a:lumMod val="10000"/>
                </a:schemeClr>
              </a:solidFill>
            </a:endParaRPr>
          </a:p>
        </p:txBody>
      </p:sp>
      <p:sp>
        <p:nvSpPr>
          <p:cNvPr id="11" name="Tekstiruutu 10"/>
          <p:cNvSpPr txBox="1"/>
          <p:nvPr userDrawn="1"/>
        </p:nvSpPr>
        <p:spPr>
          <a:xfrm>
            <a:off x="554072" y="6525226"/>
            <a:ext cx="4317830" cy="261610"/>
          </a:xfrm>
          <a:prstGeom prst="rect">
            <a:avLst/>
          </a:prstGeom>
          <a:noFill/>
        </p:spPr>
        <p:txBody>
          <a:bodyPr wrap="square" lIns="0" rtlCol="0">
            <a:spAutoFit/>
          </a:bodyPr>
          <a:lstStyle/>
          <a:p>
            <a:r>
              <a:rPr lang="fi-FI" sz="1050" dirty="0" smtClean="0">
                <a:solidFill>
                  <a:schemeClr val="accent6">
                    <a:lumMod val="10000"/>
                  </a:schemeClr>
                </a:solidFill>
              </a:rPr>
              <a:t>|</a:t>
            </a:r>
            <a:r>
              <a:rPr lang="fi-FI" sz="1050" baseline="0" dirty="0" smtClean="0">
                <a:solidFill>
                  <a:schemeClr val="accent6">
                    <a:lumMod val="10000"/>
                  </a:schemeClr>
                </a:solidFill>
              </a:rPr>
              <a:t>    </a:t>
            </a:r>
            <a:r>
              <a:rPr lang="fi-FI" sz="1050" dirty="0" smtClean="0">
                <a:solidFill>
                  <a:schemeClr val="accent6">
                    <a:lumMod val="10000"/>
                  </a:schemeClr>
                </a:solidFill>
              </a:rPr>
              <a:t>Pohjois-Pohjanmaan hyvinvointialueen hyvinvointikertomus</a:t>
            </a:r>
            <a:endParaRPr lang="fi-FI" sz="1050" dirty="0">
              <a:solidFill>
                <a:schemeClr val="accent6">
                  <a:lumMod val="10000"/>
                </a:schemeClr>
              </a:solidFill>
            </a:endParaRPr>
          </a:p>
        </p:txBody>
      </p:sp>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452463" y="2311053"/>
            <a:ext cx="10901337" cy="3720227"/>
          </a:xfrm>
          <a:prstGeom prst="rect">
            <a:avLst/>
          </a:prstGeom>
        </p:spPr>
        <p:txBody>
          <a:bodyPr vert="horz" wrap="square"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30"/>
          <a:srcRect/>
          <a:stretch/>
        </p:blipFill>
        <p:spPr>
          <a:xfrm>
            <a:off x="10289160" y="457308"/>
            <a:ext cx="1431531" cy="533984"/>
          </a:xfrm>
          <a:prstGeom prst="rect">
            <a:avLst/>
          </a:prstGeom>
        </p:spPr>
      </p:pic>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442913" y="365125"/>
            <a:ext cx="9543641" cy="1528505"/>
          </a:xfrm>
          <a:prstGeom prst="rect">
            <a:avLst/>
          </a:prstGeom>
        </p:spPr>
        <p:txBody>
          <a:bodyPr vert="horz" lIns="9144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5694776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11946" y="2057547"/>
            <a:ext cx="10741854" cy="2057400"/>
          </a:xfrm>
        </p:spPr>
        <p:txBody>
          <a:bodyPr/>
          <a:lstStyle/>
          <a:p>
            <a:r>
              <a:rPr lang="fi-FI" sz="4800" dirty="0" smtClean="0"/>
              <a:t>Hyvinvointikäsitykset</a:t>
            </a:r>
            <a:endParaRPr lang="fi-FI" sz="4800" dirty="0"/>
          </a:p>
        </p:txBody>
      </p:sp>
      <p:sp>
        <p:nvSpPr>
          <p:cNvPr id="3" name="Tekstin paikkamerkki 2"/>
          <p:cNvSpPr txBox="1">
            <a:spLocks/>
          </p:cNvSpPr>
          <p:nvPr/>
        </p:nvSpPr>
        <p:spPr>
          <a:xfrm>
            <a:off x="831850" y="3735250"/>
            <a:ext cx="10515600" cy="1361342"/>
          </a:xfrm>
          <a:prstGeom prst="rect">
            <a:avLst/>
          </a:prstGeom>
        </p:spPr>
        <p:txBody>
          <a:bodyPr anchor="ctr">
            <a:normAutofit/>
          </a:bodyPr>
          <a:lst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dirty="0" smtClean="0"/>
              <a:t>Aluevaltuusto hyväksynyt 12.6.2023 </a:t>
            </a:r>
          </a:p>
          <a:p>
            <a:pPr marL="0" indent="0">
              <a:buNone/>
            </a:pPr>
            <a:r>
              <a:rPr lang="fi-FI" dirty="0" smtClean="0"/>
              <a:t>hyvinvointikertomuksen yhteydessä </a:t>
            </a:r>
            <a:endParaRPr lang="fi-FI" dirty="0" smtClean="0"/>
          </a:p>
        </p:txBody>
      </p:sp>
    </p:spTree>
    <p:extLst>
      <p:ext uri="{BB962C8B-B14F-4D97-AF65-F5344CB8AC3E}">
        <p14:creationId xmlns:p14="http://schemas.microsoft.com/office/powerpoint/2010/main" val="185679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43544" y="0"/>
            <a:ext cx="12148456" cy="992188"/>
          </a:xfrm>
          <a:noFill/>
          <a:ln>
            <a:noFill/>
          </a:ln>
        </p:spPr>
        <p:txBody>
          <a:bodyPr lIns="396000" anchor="ctr" anchorCtr="0">
            <a:noAutofit/>
          </a:bodyPr>
          <a:lstStyle/>
          <a:p>
            <a:pPr>
              <a:lnSpc>
                <a:spcPct val="100000"/>
              </a:lnSpc>
              <a:spcAft>
                <a:spcPts val="1200"/>
              </a:spcAft>
            </a:pPr>
            <a:r>
              <a:rPr lang="fi-FI" sz="3200" dirty="0" smtClean="0"/>
              <a:t>Hyvä arki ja elämä Pohjois-Pohjanmaalla:</a:t>
            </a:r>
            <a:endParaRPr lang="fi-FI" sz="4400" dirty="0"/>
          </a:p>
        </p:txBody>
      </p:sp>
      <p:sp>
        <p:nvSpPr>
          <p:cNvPr id="28" name="Suorakulmio 27"/>
          <p:cNvSpPr/>
          <p:nvPr/>
        </p:nvSpPr>
        <p:spPr>
          <a:xfrm>
            <a:off x="-11208" y="923926"/>
            <a:ext cx="334438" cy="324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tsikko 3"/>
          <p:cNvSpPr/>
          <p:nvPr/>
        </p:nvSpPr>
        <p:spPr>
          <a:xfrm>
            <a:off x="0" y="883822"/>
            <a:ext cx="5849048" cy="400110"/>
          </a:xfrm>
          <a:prstGeom prst="rect">
            <a:avLst/>
          </a:prstGeom>
          <a:noFill/>
        </p:spPr>
        <p:txBody>
          <a:bodyPr wrap="square" lIns="43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6175E"/>
                </a:solidFill>
                <a:effectLst/>
                <a:uLnTx/>
                <a:uFillTx/>
                <a:latin typeface="Arial" panose="020B0604020202020204"/>
                <a:ea typeface="+mn-ea"/>
                <a:cs typeface="+mn-cs"/>
              </a:rPr>
              <a:t>Mitkä asiat vaikuttavat hyvinvointiini?</a:t>
            </a:r>
          </a:p>
        </p:txBody>
      </p:sp>
      <p:pic>
        <p:nvPicPr>
          <p:cNvPr id="4" name="Kuva 1" descr="Lapsia, nuori, nuori aikuinen, työikäinen ja ikäihminen. Henkilöiden taustalla metsämaisemaa."/>
          <p:cNvPicPr>
            <a:picLocks noChangeAspect="1"/>
          </p:cNvPicPr>
          <p:nvPr/>
        </p:nvPicPr>
        <p:blipFill rotWithShape="1">
          <a:blip r:embed="rId2">
            <a:extLst>
              <a:ext uri="{28A0092B-C50C-407E-A947-70E740481C1C}">
                <a14:useLocalDpi xmlns:a14="http://schemas.microsoft.com/office/drawing/2010/main" val="0"/>
              </a:ext>
            </a:extLst>
          </a:blip>
          <a:srcRect b="7911"/>
          <a:stretch/>
        </p:blipFill>
        <p:spPr>
          <a:xfrm>
            <a:off x="1041424" y="1342472"/>
            <a:ext cx="5919157" cy="4527386"/>
          </a:xfrm>
          <a:prstGeom prst="rect">
            <a:avLst/>
          </a:prstGeom>
        </p:spPr>
      </p:pic>
      <p:sp>
        <p:nvSpPr>
          <p:cNvPr id="20"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8"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9"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0"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1"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2"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3"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9"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5"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7"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6"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8"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7" name="Tekstiruutu 11"/>
          <p:cNvSpPr txBox="1"/>
          <p:nvPr/>
        </p:nvSpPr>
        <p:spPr>
          <a:xfrm>
            <a:off x="8394135" y="2164448"/>
            <a:ext cx="3816000" cy="25094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Hyvinvointini on kokonaisuus, </a:t>
            </a:r>
          </a:p>
          <a:p>
            <a:pPr marL="0" marR="0" lvl="0" indent="0" algn="l"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joka muuttuu läpi elämän. </a:t>
            </a:r>
          </a:p>
          <a:p>
            <a:pPr marL="0" marR="0" lvl="0" indent="0" algn="l"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Toivon, että ymmärrät </a:t>
            </a:r>
          </a:p>
          <a:p>
            <a:pPr marL="0" marR="0" lvl="0" indent="0" algn="l"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ja kohtaat minut ihmisenä </a:t>
            </a:r>
          </a:p>
          <a:p>
            <a:pPr marL="0" marR="0" lvl="0" indent="0" algn="l"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etkä yksittäisen tarpeeni kautta. </a:t>
            </a:r>
          </a:p>
        </p:txBody>
      </p:sp>
      <p:sp>
        <p:nvSpPr>
          <p:cNvPr id="25" name="Tekstiruutu 24"/>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3" name="Tekstiruutu 12"/>
          <p:cNvSpPr txBox="1"/>
          <p:nvPr/>
        </p:nvSpPr>
        <p:spPr>
          <a:xfrm>
            <a:off x="8614182" y="6583134"/>
            <a:ext cx="330176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3"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884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0" y="0"/>
            <a:ext cx="12192000" cy="992188"/>
          </a:xfrm>
          <a:noFill/>
          <a:ln>
            <a:noFill/>
          </a:ln>
        </p:spPr>
        <p:txBody>
          <a:bodyPr lIns="396000" anchor="ctr" anchorCtr="0">
            <a:noAutofit/>
          </a:bodyPr>
          <a:lstStyle/>
          <a:p>
            <a:pPr>
              <a:lnSpc>
                <a:spcPct val="100000"/>
              </a:lnSpc>
              <a:spcAft>
                <a:spcPts val="1200"/>
              </a:spcAft>
            </a:pPr>
            <a:r>
              <a:rPr lang="fi-FI" sz="2800" dirty="0" smtClean="0"/>
              <a:t>Lapsen ja lapsiperheen hyvä arki ja elämä Pohjois-Pohjanmaalla:</a:t>
            </a:r>
            <a:endParaRPr lang="fi-FI" dirty="0"/>
          </a:p>
        </p:txBody>
      </p:sp>
      <p:sp>
        <p:nvSpPr>
          <p:cNvPr id="38" name="Suorakulmio 37"/>
          <p:cNvSpPr/>
          <p:nvPr/>
        </p:nvSpPr>
        <p:spPr>
          <a:xfrm>
            <a:off x="-11208" y="952501"/>
            <a:ext cx="334438" cy="324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Otsikko 3"/>
          <p:cNvSpPr/>
          <p:nvPr/>
        </p:nvSpPr>
        <p:spPr>
          <a:xfrm>
            <a:off x="0" y="912397"/>
            <a:ext cx="4554137" cy="400110"/>
          </a:xfrm>
          <a:prstGeom prst="rect">
            <a:avLst/>
          </a:prstGeom>
          <a:noFill/>
        </p:spPr>
        <p:txBody>
          <a:bodyPr wrap="square" lIns="432000">
            <a:spAutoFit/>
          </a:bodyPr>
          <a:lstStyle/>
          <a:p>
            <a:r>
              <a:rPr lang="fi-FI" sz="2000" b="1" dirty="0">
                <a:latin typeface="Arial Narrow" panose="020B0606020202030204" pitchFamily="34" charset="0"/>
              </a:rPr>
              <a:t>Mitkä asiat vaikuttavat hyvinvointiini?</a:t>
            </a:r>
          </a:p>
        </p:txBody>
      </p:sp>
      <p:pic>
        <p:nvPicPr>
          <p:cNvPr id="2" name="Kuva 1" descr="Kolme lasta värikkäissä ulkovaatteissa. Yksi lapsista toisen reppuseläss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84" y="1342014"/>
            <a:ext cx="5760893" cy="4784874"/>
          </a:xfrm>
          <a:prstGeom prst="rect">
            <a:avLst/>
          </a:prstGeom>
        </p:spPr>
      </p:pic>
      <p:sp>
        <p:nvSpPr>
          <p:cNvPr id="64"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9"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0"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1"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2"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3"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4"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5"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6"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8"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7"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3"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3" name="Tekstiruutu 11"/>
          <p:cNvSpPr txBox="1"/>
          <p:nvPr/>
        </p:nvSpPr>
        <p:spPr>
          <a:xfrm>
            <a:off x="8403371" y="2118268"/>
            <a:ext cx="3816000" cy="2509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Hyvinvointini on</a:t>
            </a:r>
            <a:r>
              <a:rPr kumimoji="0" lang="fi-FI" sz="1600" b="1" i="0" u="none" strike="noStrike" kern="1200" cap="none" spc="0" normalizeH="0" noProof="0" dirty="0" smtClean="0">
                <a:ln>
                  <a:noFill/>
                </a:ln>
                <a:solidFill>
                  <a:schemeClr val="tx1"/>
                </a:solidFill>
                <a:effectLst/>
                <a:uLnTx/>
                <a:uFillTx/>
              </a:rPr>
              <a:t> </a:t>
            </a:r>
            <a:r>
              <a:rPr kumimoji="0" lang="fi-FI" sz="1600" b="1" i="0" u="none" strike="noStrike" kern="1200" cap="none" spc="0" normalizeH="0" baseline="0" noProof="0" dirty="0" smtClean="0">
                <a:ln>
                  <a:noFill/>
                </a:ln>
                <a:solidFill>
                  <a:schemeClr val="tx1"/>
                </a:solidFill>
                <a:effectLst/>
                <a:uLnTx/>
                <a:uFillTx/>
              </a:rPr>
              <a:t>kokonaisuus,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joka muuttuu läpi elämän.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Toivon, että ymmärrät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ja kohtaat minut ihmisenä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etkä yksittäisen tarpeeni kautta. </a:t>
            </a:r>
          </a:p>
        </p:txBody>
      </p:sp>
      <p:sp>
        <p:nvSpPr>
          <p:cNvPr id="52" name="Tekstiruutu 51"/>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5" name="Tekstiruutu 12"/>
          <p:cNvSpPr txBox="1"/>
          <p:nvPr/>
        </p:nvSpPr>
        <p:spPr>
          <a:xfrm>
            <a:off x="8614182" y="6510462"/>
            <a:ext cx="330176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0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pic>
        <p:nvPicPr>
          <p:cNvPr id="26" name="Kuva 25"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640921"/>
            <a:ext cx="1498054" cy="690356"/>
          </a:xfrm>
          <a:prstGeom prst="rect">
            <a:avLst/>
          </a:prstGeom>
        </p:spPr>
      </p:pic>
      <p:sp>
        <p:nvSpPr>
          <p:cNvPr id="51"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3338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0" y="0"/>
            <a:ext cx="10221913" cy="948216"/>
          </a:xfrm>
          <a:noFill/>
          <a:ln>
            <a:noFill/>
          </a:ln>
        </p:spPr>
        <p:txBody>
          <a:bodyPr lIns="396000" anchor="ctr" anchorCtr="0">
            <a:noAutofit/>
          </a:bodyPr>
          <a:lstStyle/>
          <a:p>
            <a:pPr>
              <a:lnSpc>
                <a:spcPct val="100000"/>
              </a:lnSpc>
              <a:spcAft>
                <a:spcPts val="1200"/>
              </a:spcAft>
            </a:pPr>
            <a:r>
              <a:rPr lang="fi-FI" sz="3200" dirty="0" smtClean="0"/>
              <a:t>Nuoren hyvä arki ja elämä Pohjois-Pohjanmaalla:</a:t>
            </a:r>
            <a:endParaRPr lang="fi-FI" sz="4400" dirty="0"/>
          </a:p>
        </p:txBody>
      </p:sp>
      <p:sp>
        <p:nvSpPr>
          <p:cNvPr id="38" name="Suorakulmio 37"/>
          <p:cNvSpPr/>
          <p:nvPr/>
        </p:nvSpPr>
        <p:spPr>
          <a:xfrm>
            <a:off x="-11208" y="952501"/>
            <a:ext cx="334438" cy="324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Otsikko 3"/>
          <p:cNvSpPr/>
          <p:nvPr/>
        </p:nvSpPr>
        <p:spPr>
          <a:xfrm>
            <a:off x="0" y="912397"/>
            <a:ext cx="4554137" cy="400110"/>
          </a:xfrm>
          <a:prstGeom prst="rect">
            <a:avLst/>
          </a:prstGeom>
          <a:noFill/>
        </p:spPr>
        <p:txBody>
          <a:bodyPr wrap="square" lIns="432000">
            <a:spAutoFit/>
          </a:bodyPr>
          <a:lstStyle/>
          <a:p>
            <a:r>
              <a:rPr lang="fi-FI" sz="2000" b="1" dirty="0">
                <a:latin typeface="Arial Narrow" panose="020B0606020202030204" pitchFamily="34" charset="0"/>
              </a:rPr>
              <a:t>Mitkä asiat vaikuttavat hyvinvointiini?</a:t>
            </a:r>
          </a:p>
        </p:txBody>
      </p:sp>
      <p:pic>
        <p:nvPicPr>
          <p:cNvPr id="4" name="Kuva 1" descr="Keskellä pipopäinen hymyilevä nuori. Nuoren takana laavu, jossa istuu kolme muuta henkilöä ja koi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04" y="1221561"/>
            <a:ext cx="6246852" cy="5188501"/>
          </a:xfrm>
          <a:prstGeom prst="rect">
            <a:avLst/>
          </a:prstGeom>
        </p:spPr>
      </p:pic>
      <p:sp>
        <p:nvSpPr>
          <p:cNvPr id="64"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9"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0"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1"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2"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3"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4"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5"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6"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8"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7"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3"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4" name="Tekstiruutu 11"/>
          <p:cNvSpPr txBox="1"/>
          <p:nvPr/>
        </p:nvSpPr>
        <p:spPr>
          <a:xfrm>
            <a:off x="8403371" y="2118268"/>
            <a:ext cx="3816000" cy="2509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Hyvinvointini on</a:t>
            </a:r>
            <a:r>
              <a:rPr kumimoji="0" lang="fi-FI" sz="1600" b="1" i="0" u="none" strike="noStrike" kern="1200" cap="none" spc="0" normalizeH="0" noProof="0" dirty="0" smtClean="0">
                <a:ln>
                  <a:noFill/>
                </a:ln>
                <a:solidFill>
                  <a:schemeClr val="tx1"/>
                </a:solidFill>
                <a:effectLst/>
                <a:uLnTx/>
                <a:uFillTx/>
              </a:rPr>
              <a:t> </a:t>
            </a:r>
            <a:r>
              <a:rPr kumimoji="0" lang="fi-FI" sz="1600" b="1" i="0" u="none" strike="noStrike" kern="1200" cap="none" spc="0" normalizeH="0" baseline="0" noProof="0" dirty="0" smtClean="0">
                <a:ln>
                  <a:noFill/>
                </a:ln>
                <a:solidFill>
                  <a:schemeClr val="tx1"/>
                </a:solidFill>
                <a:effectLst/>
                <a:uLnTx/>
                <a:uFillTx/>
              </a:rPr>
              <a:t>kokonaisuus,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joka muuttuu läpi elämän.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Toivon, että ymmärrät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ja kohtaat minut ihmisenä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etkä yksittäisen tarpeeni kautta. </a:t>
            </a:r>
          </a:p>
        </p:txBody>
      </p:sp>
      <p:sp>
        <p:nvSpPr>
          <p:cNvPr id="52" name="Tekstiruutu 51"/>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5" name="Tekstiruutu 12"/>
          <p:cNvSpPr txBox="1"/>
          <p:nvPr/>
        </p:nvSpPr>
        <p:spPr>
          <a:xfrm>
            <a:off x="8614182" y="6510462"/>
            <a:ext cx="330176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0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pic>
        <p:nvPicPr>
          <p:cNvPr id="26" name="Logo"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640921"/>
            <a:ext cx="1498054" cy="690356"/>
          </a:xfrm>
          <a:prstGeom prst="rect">
            <a:avLst/>
          </a:prstGeom>
        </p:spPr>
      </p:pic>
      <p:sp>
        <p:nvSpPr>
          <p:cNvPr id="51"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88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11113" y="0"/>
            <a:ext cx="12203113" cy="952501"/>
          </a:xfrm>
          <a:noFill/>
          <a:ln>
            <a:noFill/>
          </a:ln>
        </p:spPr>
        <p:txBody>
          <a:bodyPr lIns="396000" anchor="ctr" anchorCtr="0">
            <a:noAutofit/>
          </a:bodyPr>
          <a:lstStyle/>
          <a:p>
            <a:pPr>
              <a:lnSpc>
                <a:spcPct val="100000"/>
              </a:lnSpc>
              <a:spcAft>
                <a:spcPts val="1200"/>
              </a:spcAft>
            </a:pPr>
            <a:r>
              <a:rPr lang="fi-FI" sz="3200" dirty="0" smtClean="0"/>
              <a:t>Nuoren aikuisen hyvä arki ja elämä Pohjois-Pohjanmaalla:</a:t>
            </a:r>
            <a:endParaRPr lang="fi-FI" sz="4400" dirty="0"/>
          </a:p>
        </p:txBody>
      </p:sp>
      <p:sp>
        <p:nvSpPr>
          <p:cNvPr id="31" name="Suorakulmio 30"/>
          <p:cNvSpPr/>
          <p:nvPr/>
        </p:nvSpPr>
        <p:spPr>
          <a:xfrm>
            <a:off x="-11208" y="952501"/>
            <a:ext cx="334438" cy="324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tsikko 3"/>
          <p:cNvSpPr/>
          <p:nvPr/>
        </p:nvSpPr>
        <p:spPr>
          <a:xfrm>
            <a:off x="0" y="912397"/>
            <a:ext cx="4554137" cy="400110"/>
          </a:xfrm>
          <a:prstGeom prst="rect">
            <a:avLst/>
          </a:prstGeom>
          <a:noFill/>
        </p:spPr>
        <p:txBody>
          <a:bodyPr wrap="square" lIns="432000">
            <a:spAutoFit/>
          </a:bodyPr>
          <a:lstStyle/>
          <a:p>
            <a:r>
              <a:rPr lang="fi-FI" sz="2000" b="1" dirty="0">
                <a:latin typeface="Arial Narrow" panose="020B0606020202030204" pitchFamily="34" charset="0"/>
              </a:rPr>
              <a:t>Mitkä asiat vaikuttavat hyvinvointiini?</a:t>
            </a:r>
          </a:p>
        </p:txBody>
      </p:sp>
      <p:pic>
        <p:nvPicPr>
          <p:cNvPr id="2" name="Kuva 1" descr="Nuori aikuinen nojailee nuottitelinees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34" y="1249003"/>
            <a:ext cx="6185827" cy="5137815"/>
          </a:xfrm>
          <a:prstGeom prst="rect">
            <a:avLst/>
          </a:prstGeom>
        </p:spPr>
      </p:pic>
      <p:sp>
        <p:nvSpPr>
          <p:cNvPr id="63"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8"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9"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0"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1"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2"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3"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4"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5"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7"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6"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2"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0" name="Tekstiruutu 11"/>
          <p:cNvSpPr txBox="1"/>
          <p:nvPr/>
        </p:nvSpPr>
        <p:spPr>
          <a:xfrm>
            <a:off x="8403371" y="2118268"/>
            <a:ext cx="3816000" cy="2509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Hyvinvointini on</a:t>
            </a:r>
            <a:r>
              <a:rPr kumimoji="0" lang="fi-FI" sz="1600" b="1" i="0" u="none" strike="noStrike" kern="1200" cap="none" spc="0" normalizeH="0" noProof="0" dirty="0" smtClean="0">
                <a:ln>
                  <a:noFill/>
                </a:ln>
                <a:solidFill>
                  <a:schemeClr val="tx1"/>
                </a:solidFill>
                <a:effectLst/>
                <a:uLnTx/>
                <a:uFillTx/>
              </a:rPr>
              <a:t> </a:t>
            </a:r>
            <a:r>
              <a:rPr kumimoji="0" lang="fi-FI" sz="1600" b="1" i="0" u="none" strike="noStrike" kern="1200" cap="none" spc="0" normalizeH="0" baseline="0" noProof="0" dirty="0" smtClean="0">
                <a:ln>
                  <a:noFill/>
                </a:ln>
                <a:solidFill>
                  <a:schemeClr val="tx1"/>
                </a:solidFill>
                <a:effectLst/>
                <a:uLnTx/>
                <a:uFillTx/>
              </a:rPr>
              <a:t>kokonaisuus,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joka muuttuu läpi elämän.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Toivon, että ymmärrät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ja kohtaat minut ihmisenä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etkä yksittäisen tarpeeni kautta. </a:t>
            </a:r>
          </a:p>
        </p:txBody>
      </p:sp>
      <p:sp>
        <p:nvSpPr>
          <p:cNvPr id="51" name="Tekstiruutu 50"/>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6" name="Tekstiruutu 12"/>
          <p:cNvSpPr txBox="1"/>
          <p:nvPr/>
        </p:nvSpPr>
        <p:spPr>
          <a:xfrm>
            <a:off x="8614182" y="6510462"/>
            <a:ext cx="330176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0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pic>
        <p:nvPicPr>
          <p:cNvPr id="27" name="Logo"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640921"/>
            <a:ext cx="1498054" cy="690356"/>
          </a:xfrm>
          <a:prstGeom prst="rect">
            <a:avLst/>
          </a:prstGeom>
        </p:spPr>
      </p:pic>
      <p:sp>
        <p:nvSpPr>
          <p:cNvPr id="50"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810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0" y="0"/>
            <a:ext cx="11037888" cy="938354"/>
          </a:xfrm>
          <a:noFill/>
          <a:ln>
            <a:noFill/>
          </a:ln>
        </p:spPr>
        <p:txBody>
          <a:bodyPr lIns="396000" anchor="ctr" anchorCtr="0">
            <a:noAutofit/>
          </a:bodyPr>
          <a:lstStyle/>
          <a:p>
            <a:pPr>
              <a:lnSpc>
                <a:spcPct val="100000"/>
              </a:lnSpc>
              <a:spcAft>
                <a:spcPts val="1200"/>
              </a:spcAft>
            </a:pPr>
            <a:r>
              <a:rPr lang="fi-FI" sz="3200" dirty="0" smtClean="0"/>
              <a:t>Työikäisen hyvä arki ja elämä Pohjois-Pohjanmaalla:</a:t>
            </a:r>
            <a:endParaRPr lang="fi-FI" sz="4400" dirty="0"/>
          </a:p>
        </p:txBody>
      </p:sp>
      <p:sp>
        <p:nvSpPr>
          <p:cNvPr id="31" name="Suorakulmio 30"/>
          <p:cNvSpPr/>
          <p:nvPr/>
        </p:nvSpPr>
        <p:spPr>
          <a:xfrm>
            <a:off x="-11208" y="952501"/>
            <a:ext cx="334438" cy="324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Otsikko 3"/>
          <p:cNvSpPr/>
          <p:nvPr/>
        </p:nvSpPr>
        <p:spPr>
          <a:xfrm>
            <a:off x="0" y="912397"/>
            <a:ext cx="4554137" cy="400110"/>
          </a:xfrm>
          <a:prstGeom prst="rect">
            <a:avLst/>
          </a:prstGeom>
          <a:noFill/>
        </p:spPr>
        <p:txBody>
          <a:bodyPr wrap="square" lIns="432000">
            <a:spAutoFit/>
          </a:bodyPr>
          <a:lstStyle/>
          <a:p>
            <a:r>
              <a:rPr lang="fi-FI" sz="2000" b="1" dirty="0">
                <a:latin typeface="Arial Narrow" panose="020B0606020202030204" pitchFamily="34" charset="0"/>
              </a:rPr>
              <a:t>Mitkä asiat vaikuttavat hyvinvointiini?</a:t>
            </a:r>
          </a:p>
        </p:txBody>
      </p:sp>
      <p:pic>
        <p:nvPicPr>
          <p:cNvPr id="2" name="Kuva 1" descr="Keskellä työikäinen hymyilevä henkilö. Henkilön takana katsomo, jossa istuu kolme muuta henkilö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513" y="1312507"/>
            <a:ext cx="6015702" cy="4996513"/>
          </a:xfrm>
          <a:prstGeom prst="rect">
            <a:avLst/>
          </a:prstGeom>
        </p:spPr>
      </p:pic>
      <p:sp>
        <p:nvSpPr>
          <p:cNvPr id="63"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8"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9"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0"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1"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2"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3"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4"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5"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7"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6"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2"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3" name="Tekstiruutu 11"/>
          <p:cNvSpPr txBox="1"/>
          <p:nvPr/>
        </p:nvSpPr>
        <p:spPr>
          <a:xfrm>
            <a:off x="8403371" y="2118268"/>
            <a:ext cx="3816000" cy="2509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Hyvinvointini on</a:t>
            </a:r>
            <a:r>
              <a:rPr kumimoji="0" lang="fi-FI" sz="1600" b="1" i="0" u="none" strike="noStrike" kern="1200" cap="none" spc="0" normalizeH="0" noProof="0" dirty="0" smtClean="0">
                <a:ln>
                  <a:noFill/>
                </a:ln>
                <a:solidFill>
                  <a:schemeClr val="tx1"/>
                </a:solidFill>
                <a:effectLst/>
                <a:uLnTx/>
                <a:uFillTx/>
              </a:rPr>
              <a:t> </a:t>
            </a:r>
            <a:r>
              <a:rPr kumimoji="0" lang="fi-FI" sz="1600" b="1" i="0" u="none" strike="noStrike" kern="1200" cap="none" spc="0" normalizeH="0" baseline="0" noProof="0" dirty="0" smtClean="0">
                <a:ln>
                  <a:noFill/>
                </a:ln>
                <a:solidFill>
                  <a:schemeClr val="tx1"/>
                </a:solidFill>
                <a:effectLst/>
                <a:uLnTx/>
                <a:uFillTx/>
              </a:rPr>
              <a:t>kokonaisuus,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joka muuttuu läpi elämän.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Toivon, että ymmärrät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ja kohtaat minut ihmisenä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etkä yksittäisen tarpeeni kautta. </a:t>
            </a:r>
          </a:p>
        </p:txBody>
      </p:sp>
      <p:sp>
        <p:nvSpPr>
          <p:cNvPr id="51" name="Tekstiruutu 50"/>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6" name="Tekstiruutu 12"/>
          <p:cNvSpPr txBox="1"/>
          <p:nvPr/>
        </p:nvSpPr>
        <p:spPr>
          <a:xfrm>
            <a:off x="8614182" y="6510462"/>
            <a:ext cx="330176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0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pic>
        <p:nvPicPr>
          <p:cNvPr id="27" name="Logo"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640921"/>
            <a:ext cx="1498054" cy="690356"/>
          </a:xfrm>
          <a:prstGeom prst="rect">
            <a:avLst/>
          </a:prstGeom>
        </p:spPr>
      </p:pic>
      <p:sp>
        <p:nvSpPr>
          <p:cNvPr id="50"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727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tsikko 2"/>
          <p:cNvSpPr>
            <a:spLocks noGrp="1"/>
          </p:cNvSpPr>
          <p:nvPr>
            <p:ph type="title" idx="4294967295"/>
          </p:nvPr>
        </p:nvSpPr>
        <p:spPr>
          <a:xfrm>
            <a:off x="0" y="0"/>
            <a:ext cx="11037888" cy="935649"/>
          </a:xfrm>
          <a:noFill/>
          <a:ln>
            <a:noFill/>
          </a:ln>
        </p:spPr>
        <p:txBody>
          <a:bodyPr lIns="396000" anchor="ctr" anchorCtr="0">
            <a:noAutofit/>
          </a:bodyPr>
          <a:lstStyle/>
          <a:p>
            <a:pPr>
              <a:lnSpc>
                <a:spcPct val="100000"/>
              </a:lnSpc>
              <a:spcAft>
                <a:spcPts val="1200"/>
              </a:spcAft>
            </a:pPr>
            <a:r>
              <a:rPr lang="fi-FI" sz="3200" dirty="0" smtClean="0"/>
              <a:t>Ikäihmisen hyvä arki ja elämä Pohjois-Pohjanmaalla:</a:t>
            </a:r>
            <a:endParaRPr lang="fi-FI" sz="4400" dirty="0"/>
          </a:p>
        </p:txBody>
      </p:sp>
      <p:sp>
        <p:nvSpPr>
          <p:cNvPr id="31" name="Suorakulmio 30"/>
          <p:cNvSpPr/>
          <p:nvPr/>
        </p:nvSpPr>
        <p:spPr>
          <a:xfrm>
            <a:off x="-11208" y="952501"/>
            <a:ext cx="334438" cy="324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Otsikko 3"/>
          <p:cNvSpPr/>
          <p:nvPr/>
        </p:nvSpPr>
        <p:spPr>
          <a:xfrm>
            <a:off x="0" y="912397"/>
            <a:ext cx="4554137" cy="400110"/>
          </a:xfrm>
          <a:prstGeom prst="rect">
            <a:avLst/>
          </a:prstGeom>
          <a:noFill/>
        </p:spPr>
        <p:txBody>
          <a:bodyPr wrap="square" lIns="432000">
            <a:spAutoFit/>
          </a:bodyPr>
          <a:lstStyle/>
          <a:p>
            <a:r>
              <a:rPr lang="fi-FI" sz="2000" b="1" dirty="0">
                <a:latin typeface="Arial Narrow" panose="020B0606020202030204" pitchFamily="34" charset="0"/>
              </a:rPr>
              <a:t>Mitkä asiat vaikuttavat hyvinvointiini?</a:t>
            </a:r>
          </a:p>
        </p:txBody>
      </p:sp>
      <p:pic>
        <p:nvPicPr>
          <p:cNvPr id="3" name="Kuva 2" descr="Keskellä hyvmyilevä ikäihminen, jolla kädessä keilapallo. Takana seisoo neljä muuta henkilöä, joilla käsissä myös keilapall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63" y="1250385"/>
            <a:ext cx="6144402" cy="5103408"/>
          </a:xfrm>
          <a:prstGeom prst="rect">
            <a:avLst/>
          </a:prstGeom>
        </p:spPr>
      </p:pic>
      <p:sp>
        <p:nvSpPr>
          <p:cNvPr id="63" name="Tekstiruutu 4"/>
          <p:cNvSpPr txBox="1"/>
          <p:nvPr/>
        </p:nvSpPr>
        <p:spPr>
          <a:xfrm>
            <a:off x="1154715" y="1509699"/>
            <a:ext cx="1815715"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Ajatukset tulevaisuudesta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8" name="Tekstiruutu 6"/>
          <p:cNvSpPr txBox="1"/>
          <p:nvPr/>
        </p:nvSpPr>
        <p:spPr>
          <a:xfrm>
            <a:off x="3255043" y="1383149"/>
            <a:ext cx="16463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Oppiminen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kasvu ihmisenä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9" name="Tekstiruutu 7"/>
          <p:cNvSpPr txBox="1"/>
          <p:nvPr/>
        </p:nvSpPr>
        <p:spPr>
          <a:xfrm>
            <a:off x="5269840" y="1510760"/>
            <a:ext cx="1996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Suhteet </a:t>
            </a: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toisiin ihmisiin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mahdollisuus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osallistua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ja vaikuttaa</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0" name="Tekstiruutu 6"/>
          <p:cNvSpPr txBox="1"/>
          <p:nvPr/>
        </p:nvSpPr>
        <p:spPr>
          <a:xfrm>
            <a:off x="6331451" y="2718337"/>
            <a:ext cx="1472677" cy="7386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Asuminen,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ympäristö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luonto</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1" name="Tekstiruutu 9"/>
          <p:cNvSpPr txBox="1"/>
          <p:nvPr/>
        </p:nvSpPr>
        <p:spPr>
          <a:xfrm>
            <a:off x="6574864" y="3750426"/>
            <a:ext cx="13063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Turvallisuus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62" name="Tekstiruutu 10"/>
          <p:cNvSpPr txBox="1"/>
          <p:nvPr/>
        </p:nvSpPr>
        <p:spPr>
          <a:xfrm>
            <a:off x="6417526" y="4390940"/>
            <a:ext cx="1578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Työ ja valmiudet työelämään</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3" name="Tekstiruutu 1"/>
          <p:cNvSpPr txBox="1"/>
          <p:nvPr/>
        </p:nvSpPr>
        <p:spPr>
          <a:xfrm>
            <a:off x="5799597" y="5137139"/>
            <a:ext cx="1466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Arjen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r</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aha-asiat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4" name="Tekstiruutu 2"/>
          <p:cNvSpPr txBox="1"/>
          <p:nvPr/>
        </p:nvSpPr>
        <p:spPr>
          <a:xfrm>
            <a:off x="222686" y="5177726"/>
            <a:ext cx="19453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Kulttuurihyvinvointi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rPr>
              <a:t>j</a:t>
            </a: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a harrastukset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5" name="Tekstiruutu 3"/>
          <p:cNvSpPr txBox="1"/>
          <p:nvPr/>
        </p:nvSpPr>
        <p:spPr>
          <a:xfrm>
            <a:off x="143758" y="4283218"/>
            <a:ext cx="1524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Ruoka, liikunta,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lepo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muut elintavat</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7" name="Tekstiruutu 5"/>
          <p:cNvSpPr txBox="1"/>
          <p:nvPr/>
        </p:nvSpPr>
        <p:spPr>
          <a:xfrm>
            <a:off x="91106" y="3475165"/>
            <a:ext cx="13021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Fyysinen terveys</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6" name="Tekstiruutu 4"/>
          <p:cNvSpPr txBox="1"/>
          <p:nvPr/>
        </p:nvSpPr>
        <p:spPr>
          <a:xfrm>
            <a:off x="-66342" y="2106788"/>
            <a:ext cx="1815715" cy="116955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Mielen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hyvinvointi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mahdollisuus elää omannäköistä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06175E"/>
                </a:solidFill>
                <a:effectLst/>
                <a:uLnTx/>
                <a:uFillTx/>
                <a:latin typeface="Arial" panose="020B0604020202020204"/>
                <a:ea typeface="+mn-ea"/>
                <a:cs typeface="+mn-cs"/>
              </a:rPr>
              <a:t>elämää</a:t>
            </a:r>
            <a:endParaRPr kumimoji="0" lang="fi-FI" sz="14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52" name="Otsikko 4"/>
          <p:cNvSpPr txBox="1"/>
          <p:nvPr/>
        </p:nvSpPr>
        <p:spPr>
          <a:xfrm>
            <a:off x="2004407" y="5492462"/>
            <a:ext cx="3958846"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Tavoite: Koen, että minulla on hyvä arki ja </a:t>
            </a:r>
            <a:r>
              <a:rPr kumimoji="0" lang="fi-FI" sz="2000" b="1"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rPr>
              <a:t>mielekäs </a:t>
            </a:r>
            <a:r>
              <a:rPr kumimoji="0" lang="fi-FI" sz="2000" b="1"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elämä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6175E"/>
                </a:solidFill>
                <a:effectLst>
                  <a:glow rad="254000">
                    <a:srgbClr val="FFFFFF">
                      <a:alpha val="60000"/>
                    </a:srgbClr>
                  </a:glow>
                </a:effectLst>
                <a:uLnTx/>
                <a:uFillTx/>
                <a:latin typeface="Arial" panose="020B0604020202020204"/>
                <a:ea typeface="+mn-ea"/>
                <a:cs typeface="+mn-cs"/>
              </a:rPr>
              <a:t>– nyt ja tulevaisuudessa</a:t>
            </a:r>
            <a:endParaRPr kumimoji="0" lang="fi-FI" sz="2000" b="0" i="0" u="none" strike="noStrike" kern="1200" cap="none" spc="0" normalizeH="0" baseline="0" noProof="0" dirty="0">
              <a:ln>
                <a:noFill/>
              </a:ln>
              <a:solidFill>
                <a:srgbClr val="06175E"/>
              </a:solidFill>
              <a:effectLst>
                <a:glow rad="254000">
                  <a:srgbClr val="FFFFFF">
                    <a:alpha val="60000"/>
                  </a:srgbClr>
                </a:glow>
              </a:effectLst>
              <a:uLnTx/>
              <a:uFillTx/>
              <a:latin typeface="Arial" panose="020B0604020202020204"/>
              <a:ea typeface="+mn-ea"/>
              <a:cs typeface="+mn-cs"/>
            </a:endParaRPr>
          </a:p>
        </p:txBody>
      </p:sp>
      <p:sp>
        <p:nvSpPr>
          <p:cNvPr id="23" name="Tekstiruutu 11"/>
          <p:cNvSpPr txBox="1"/>
          <p:nvPr/>
        </p:nvSpPr>
        <p:spPr>
          <a:xfrm>
            <a:off x="8403371" y="2118268"/>
            <a:ext cx="3816000" cy="2509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52000" rIns="432000" bIns="252000" rtlCol="0" anchor="ctr" anchorCtr="0">
            <a:spAutoFit/>
          </a:bodyPr>
          <a:lstStyle/>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Hyvinvointini on</a:t>
            </a:r>
            <a:r>
              <a:rPr kumimoji="0" lang="fi-FI" sz="1600" b="1" i="0" u="none" strike="noStrike" kern="1200" cap="none" spc="0" normalizeH="0" noProof="0" dirty="0" smtClean="0">
                <a:ln>
                  <a:noFill/>
                </a:ln>
                <a:solidFill>
                  <a:schemeClr val="tx1"/>
                </a:solidFill>
                <a:effectLst/>
                <a:uLnTx/>
                <a:uFillTx/>
              </a:rPr>
              <a:t> </a:t>
            </a:r>
            <a:r>
              <a:rPr kumimoji="0" lang="fi-FI" sz="1600" b="1" i="0" u="none" strike="noStrike" kern="1200" cap="none" spc="0" normalizeH="0" baseline="0" noProof="0" dirty="0" smtClean="0">
                <a:ln>
                  <a:noFill/>
                </a:ln>
                <a:solidFill>
                  <a:schemeClr val="tx1"/>
                </a:solidFill>
                <a:effectLst/>
                <a:uLnTx/>
                <a:uFillTx/>
              </a:rPr>
              <a:t>kokonaisuus,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joka muuttuu läpi elämän.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Toivon, että ymmärrät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ja kohtaat minut ihmisenä </a:t>
            </a:r>
          </a:p>
          <a:p>
            <a:pPr marL="0" marR="0" lvl="0" indent="0" defTabSz="914400" rtl="0" eaLnBrk="1" fontAlgn="auto" latinLnBrk="0" hangingPunct="1">
              <a:lnSpc>
                <a:spcPts val="26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chemeClr val="tx1"/>
                </a:solidFill>
                <a:effectLst/>
                <a:uLnTx/>
                <a:uFillTx/>
              </a:rPr>
              <a:t>etkä yksittäisen tarpeeni kautta. </a:t>
            </a:r>
          </a:p>
        </p:txBody>
      </p:sp>
      <p:sp>
        <p:nvSpPr>
          <p:cNvPr id="51" name="Tekstiruutu 50"/>
          <p:cNvSpPr txBox="1"/>
          <p:nvPr/>
        </p:nvSpPr>
        <p:spPr>
          <a:xfrm>
            <a:off x="420426" y="6567430"/>
            <a:ext cx="4317830" cy="2616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6175E"/>
                </a:solidFill>
                <a:effectLst/>
                <a:uLnTx/>
                <a:uFillTx/>
                <a:latin typeface="Arial" panose="020B0604020202020204"/>
                <a:ea typeface="+mn-ea"/>
                <a:cs typeface="+mn-cs"/>
              </a:rPr>
              <a:t>|  Pohjois-Pohjanmaan hyvinvointialueen hyvinvointikertomus</a:t>
            </a:r>
            <a:endParaRPr kumimoji="0" lang="fi-FI" sz="11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27" name="Tekstiruutu 12"/>
          <p:cNvSpPr txBox="1"/>
          <p:nvPr/>
        </p:nvSpPr>
        <p:spPr>
          <a:xfrm>
            <a:off x="8614182" y="6510462"/>
            <a:ext cx="3301769"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06175E"/>
                </a:solidFill>
                <a:effectLst/>
                <a:uLnTx/>
                <a:uFillTx/>
                <a:latin typeface="Arial" panose="020B0604020202020204"/>
                <a:ea typeface="+mn-ea"/>
                <a:cs typeface="+mn-cs"/>
              </a:rPr>
              <a:t>Sovellettu Marika Kunnarin (2017) väitöskirjasta.</a:t>
            </a:r>
            <a:endParaRPr kumimoji="0" lang="fi-FI" sz="10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pic>
        <p:nvPicPr>
          <p:cNvPr id="28" name="Logo" descr="Pohjois-Pohjanmaan hyvinvointialueen Pohtee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466" y="5640921"/>
            <a:ext cx="1498054" cy="690356"/>
          </a:xfrm>
          <a:prstGeom prst="rect">
            <a:avLst/>
          </a:prstGeom>
        </p:spPr>
      </p:pic>
      <p:sp>
        <p:nvSpPr>
          <p:cNvPr id="50" name="Dian numeron paikkamerkki 1">
            <a:extLst>
              <a:ext uri="{FF2B5EF4-FFF2-40B4-BE49-F238E27FC236}">
                <a16:creationId xmlns:a16="http://schemas.microsoft.com/office/drawing/2014/main" id="{84AA5E3F-9A9C-4600-8453-8EC0F6942CF2}"/>
              </a:ext>
            </a:extLst>
          </p:cNvPr>
          <p:cNvSpPr txBox="1">
            <a:spLocks/>
          </p:cNvSpPr>
          <p:nvPr/>
        </p:nvSpPr>
        <p:spPr>
          <a:xfrm>
            <a:off x="0" y="6567430"/>
            <a:ext cx="420426" cy="265002"/>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CCEC50A-EC5D-6049-A135-EB130C1E40A7}" type="slidenum">
              <a:rPr kumimoji="0" lang="fi-FI" sz="1200" b="1" i="0" u="none" strike="noStrike" kern="1200" cap="none" spc="0" normalizeH="0" baseline="0" noProof="0" smtClean="0">
                <a:ln>
                  <a:noFill/>
                </a:ln>
                <a:solidFill>
                  <a:srgbClr val="06175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2800" b="1"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746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97152" y="0"/>
            <a:ext cx="8431213" cy="757427"/>
          </a:xfrm>
        </p:spPr>
        <p:txBody>
          <a:bodyPr/>
          <a:lstStyle/>
          <a:p>
            <a:pPr rtl="0" eaLnBrk="1" latinLnBrk="0" hangingPunct="1"/>
            <a:r>
              <a:rPr lang="fi-FI" sz="3200" kern="1200" dirty="0" smtClean="0">
                <a:solidFill>
                  <a:srgbClr val="06175E"/>
                </a:solidFill>
                <a:effectLst/>
                <a:latin typeface="Arial" panose="020B0604020202020204" pitchFamily="34" charset="0"/>
                <a:ea typeface="+mn-ea"/>
                <a:cs typeface="+mn-cs"/>
              </a:rPr>
              <a:t>Hyvä arki ja elämä Pohjois-Pohjanmaalla:</a:t>
            </a:r>
            <a:endParaRPr lang="fi-FI" dirty="0" smtClean="0">
              <a:effectLst/>
            </a:endParaRPr>
          </a:p>
        </p:txBody>
      </p:sp>
      <p:sp>
        <p:nvSpPr>
          <p:cNvPr id="13" name="Suorakulmio 12"/>
          <p:cNvSpPr/>
          <p:nvPr/>
        </p:nvSpPr>
        <p:spPr>
          <a:xfrm>
            <a:off x="-11208" y="952501"/>
            <a:ext cx="334438" cy="324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Otsikko 3"/>
          <p:cNvSpPr/>
          <p:nvPr/>
        </p:nvSpPr>
        <p:spPr>
          <a:xfrm>
            <a:off x="0" y="912397"/>
            <a:ext cx="4554137" cy="400110"/>
          </a:xfrm>
          <a:prstGeom prst="rect">
            <a:avLst/>
          </a:prstGeom>
          <a:noFill/>
        </p:spPr>
        <p:txBody>
          <a:bodyPr wrap="square" lIns="432000">
            <a:spAutoFit/>
          </a:bodyPr>
          <a:lstStyle/>
          <a:p>
            <a:r>
              <a:rPr lang="fi-FI" sz="2000" b="1" dirty="0" smtClean="0">
                <a:latin typeface="Arial Narrow" panose="020B0606020202030204" pitchFamily="34" charset="0"/>
              </a:rPr>
              <a:t>Ketkä </a:t>
            </a:r>
            <a:r>
              <a:rPr lang="fi-FI" sz="2000" b="1" dirty="0">
                <a:latin typeface="Arial Narrow" panose="020B0606020202030204" pitchFamily="34" charset="0"/>
              </a:rPr>
              <a:t>vaikuttavat hyvinvointiini?</a:t>
            </a:r>
          </a:p>
        </p:txBody>
      </p:sp>
      <p:pic>
        <p:nvPicPr>
          <p:cNvPr id="22" name="Kuva 1" descr="Yhdistetty neljä eri valokuvaa yhdeksi yhtenäiseksi kuvaksi. 1. kuvassa pipopäinen nuori, jonka takana metsämaisemaa. 2. kuvassa pipopäinen nuori ja hänen isä, äiti ja kaksi koiraa. 3. kuvassa neljä nuorta henkilöä hengailemassa sohvalla. 4. kuvassa lääkäri tikkaa nuoren henkilön kättä."/>
          <p:cNvPicPr>
            <a:picLocks noChangeAspect="1"/>
          </p:cNvPicPr>
          <p:nvPr/>
        </p:nvPicPr>
        <p:blipFill rotWithShape="1">
          <a:blip r:embed="rId2">
            <a:extLst>
              <a:ext uri="{28A0092B-C50C-407E-A947-70E740481C1C}">
                <a14:useLocalDpi xmlns:a14="http://schemas.microsoft.com/office/drawing/2010/main" val="0"/>
              </a:ext>
            </a:extLst>
          </a:blip>
          <a:srcRect l="6114" t="6703" r="3819" b="3356"/>
          <a:stretch/>
        </p:blipFill>
        <p:spPr>
          <a:xfrm>
            <a:off x="886009" y="1491619"/>
            <a:ext cx="6190593" cy="5130268"/>
          </a:xfrm>
          <a:prstGeom prst="rect">
            <a:avLst/>
          </a:prstGeom>
        </p:spPr>
      </p:pic>
      <p:sp>
        <p:nvSpPr>
          <p:cNvPr id="8" name="Tekstiruutu 1"/>
          <p:cNvSpPr txBox="1"/>
          <p:nvPr/>
        </p:nvSpPr>
        <p:spPr>
          <a:xfrm>
            <a:off x="336676" y="1467477"/>
            <a:ext cx="2514099" cy="1221935"/>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Minä itse: </a:t>
            </a: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Omat voima-varani, tarpeeni, tahtoni, valintani ja tekoni</a:t>
            </a:r>
            <a:r>
              <a:rPr kumimoji="0" lang="fi-FI" sz="1600" b="0" i="0" u="none" strike="noStrike" kern="1200" cap="none" spc="0" normalizeH="0" noProof="0" dirty="0" smtClean="0">
                <a:ln>
                  <a:noFill/>
                </a:ln>
                <a:solidFill>
                  <a:srgbClr val="06175E"/>
                </a:solidFill>
                <a:effectLst/>
                <a:uLnTx/>
                <a:uFillTx/>
                <a:latin typeface="Arial" panose="020B0604020202020204"/>
                <a:ea typeface="+mn-ea"/>
                <a:cs typeface="+mn-cs"/>
              </a:rPr>
              <a:t> </a:t>
            </a:r>
            <a:br>
              <a:rPr kumimoji="0" lang="fi-FI" sz="1600" b="0" i="0" u="none" strike="noStrike" kern="1200" cap="none" spc="0" normalizeH="0" noProof="0" dirty="0" smtClean="0">
                <a:ln>
                  <a:noFill/>
                </a:ln>
                <a:solidFill>
                  <a:srgbClr val="06175E"/>
                </a:solidFill>
                <a:effectLst/>
                <a:uLnTx/>
                <a:uFillTx/>
                <a:latin typeface="Arial" panose="020B0604020202020204"/>
                <a:ea typeface="+mn-ea"/>
                <a:cs typeface="+mn-cs"/>
              </a:rPr>
            </a:b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(oma vastuu)</a:t>
            </a:r>
            <a:endParaRPr kumimoji="0" lang="fi-FI" sz="16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1" name="Tekstiruutu 2"/>
          <p:cNvSpPr txBox="1"/>
          <p:nvPr/>
        </p:nvSpPr>
        <p:spPr>
          <a:xfrm>
            <a:off x="5255947" y="1566298"/>
            <a:ext cx="1981200" cy="523220"/>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600" b="1" dirty="0" smtClean="0">
                <a:solidFill>
                  <a:srgbClr val="06175E"/>
                </a:solidFill>
                <a:latin typeface="Arial" panose="020B0604020202020204"/>
              </a:rPr>
              <a:t>Läheiset </a:t>
            </a:r>
            <a:r>
              <a:rPr kumimoji="0" lang="fi-FI" sz="1600" b="1" i="0" u="none" strike="noStrike" kern="1200" cap="none" spc="0" normalizeH="0" baseline="0" noProof="0" dirty="0" smtClean="0">
                <a:ln>
                  <a:noFill/>
                </a:ln>
                <a:solidFill>
                  <a:srgbClr val="06175E"/>
                </a:solidFill>
                <a:effectLst/>
                <a:uLnTx/>
                <a:uFillTx/>
                <a:latin typeface="Arial" panose="020B0604020202020204"/>
              </a:rPr>
              <a:t>ihmiset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srgbClr val="06175E"/>
                </a:solidFill>
                <a:effectLst/>
                <a:uLnTx/>
                <a:uFillTx/>
                <a:latin typeface="Arial" panose="020B0604020202020204"/>
              </a:rPr>
              <a:t>(läheisen vastuu)</a:t>
            </a:r>
            <a:endParaRPr kumimoji="0" lang="fi-FI" sz="1600" b="0" i="0" u="none" strike="noStrike" kern="1200" cap="none" spc="0" normalizeH="0" baseline="0" noProof="0" dirty="0">
              <a:ln>
                <a:noFill/>
              </a:ln>
              <a:solidFill>
                <a:srgbClr val="06175E"/>
              </a:solidFill>
              <a:effectLst/>
              <a:uLnTx/>
              <a:uFillTx/>
              <a:latin typeface="Arial" panose="020B0604020202020204"/>
            </a:endParaRPr>
          </a:p>
        </p:txBody>
      </p:sp>
      <p:sp>
        <p:nvSpPr>
          <p:cNvPr id="19" name="Tekstiruutu 3"/>
          <p:cNvSpPr txBox="1"/>
          <p:nvPr/>
        </p:nvSpPr>
        <p:spPr>
          <a:xfrm>
            <a:off x="336676" y="5311588"/>
            <a:ext cx="1896393" cy="1292195"/>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Yhteisöt</a:t>
            </a: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 joissa </a:t>
            </a:r>
            <a:b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b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vietän aikaani ja </a:t>
            </a:r>
            <a:b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b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joissa vaikutan </a:t>
            </a:r>
            <a:b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b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omassa arjessani</a:t>
            </a:r>
            <a:r>
              <a:rPr kumimoji="0" lang="fi-FI" sz="1600" b="0" i="0" u="none" strike="noStrike" kern="1200" cap="none" spc="0" normalizeH="0" noProof="0" dirty="0" smtClean="0">
                <a:ln>
                  <a:noFill/>
                </a:ln>
                <a:solidFill>
                  <a:srgbClr val="06175E"/>
                </a:solidFill>
                <a:effectLst/>
                <a:uLnTx/>
                <a:uFillTx/>
                <a:latin typeface="Arial" panose="020B0604020202020204"/>
                <a:ea typeface="+mn-ea"/>
                <a:cs typeface="+mn-cs"/>
              </a:rPr>
              <a:t> </a:t>
            </a:r>
            <a:br>
              <a:rPr kumimoji="0" lang="fi-FI" sz="1600" b="0" i="0" u="none" strike="noStrike" kern="1200" cap="none" spc="0" normalizeH="0" noProof="0" dirty="0" smtClean="0">
                <a:ln>
                  <a:noFill/>
                </a:ln>
                <a:solidFill>
                  <a:srgbClr val="06175E"/>
                </a:solidFill>
                <a:effectLst/>
                <a:uLnTx/>
                <a:uFillTx/>
                <a:latin typeface="Arial" panose="020B0604020202020204"/>
                <a:ea typeface="+mn-ea"/>
                <a:cs typeface="+mn-cs"/>
              </a:rPr>
            </a:b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(yhteisön vastuu)</a:t>
            </a:r>
            <a:endParaRPr kumimoji="0" lang="fi-FI" sz="1600" b="0" i="0" u="none" strike="noStrike" kern="1200" cap="none" spc="0" normalizeH="0" baseline="0" noProof="0" dirty="0">
              <a:ln>
                <a:noFill/>
              </a:ln>
              <a:solidFill>
                <a:srgbClr val="06175E"/>
              </a:solidFill>
              <a:effectLst/>
              <a:uLnTx/>
              <a:uFillTx/>
              <a:latin typeface="Arial" panose="020B0604020202020204"/>
              <a:ea typeface="+mn-ea"/>
              <a:cs typeface="+mn-cs"/>
            </a:endParaRPr>
          </a:p>
        </p:txBody>
      </p:sp>
      <p:sp>
        <p:nvSpPr>
          <p:cNvPr id="17" name="Tekstiruutu 4"/>
          <p:cNvSpPr txBox="1"/>
          <p:nvPr/>
        </p:nvSpPr>
        <p:spPr>
          <a:xfrm>
            <a:off x="5056094" y="5446058"/>
            <a:ext cx="2181053" cy="1184327"/>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Julkiset, yksityiset ja kolmannen sektorin </a:t>
            </a:r>
            <a:r>
              <a:rPr kumimoji="0" lang="fi-FI" sz="1600" b="1" i="0" u="none" strike="noStrike" kern="1200" cap="none" spc="0" normalizeH="0" baseline="0" noProof="0" dirty="0" smtClean="0">
                <a:ln>
                  <a:noFill/>
                </a:ln>
                <a:solidFill>
                  <a:srgbClr val="06175E"/>
                </a:solidFill>
                <a:effectLst/>
                <a:uLnTx/>
                <a:uFillTx/>
                <a:latin typeface="Arial" panose="020B0604020202020204"/>
                <a:ea typeface="+mn-ea"/>
                <a:cs typeface="+mn-cs"/>
              </a:rPr>
              <a:t>palvelut ja toiminta</a:t>
            </a:r>
            <a:r>
              <a:rPr kumimoji="0" lang="fi-FI" sz="1600" b="1" i="0" u="none" strike="noStrike" kern="1200" cap="none" spc="0" normalizeH="0" noProof="0" dirty="0" smtClean="0">
                <a:ln>
                  <a:noFill/>
                </a:ln>
                <a:solidFill>
                  <a:srgbClr val="06175E"/>
                </a:solidFill>
                <a:effectLst/>
                <a:uLnTx/>
                <a:uFillTx/>
                <a:latin typeface="Arial" panose="020B0604020202020204"/>
                <a:ea typeface="+mn-ea"/>
                <a:cs typeface="+mn-cs"/>
              </a:rPr>
              <a:t> </a:t>
            </a: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(yhteiskunnan</a:t>
            </a:r>
            <a:r>
              <a:rPr kumimoji="0" lang="fi-FI" sz="1600" b="0" i="0" u="none" strike="noStrike" kern="1200" cap="none" spc="0" normalizeH="0" noProof="0" dirty="0" smtClean="0">
                <a:ln>
                  <a:noFill/>
                </a:ln>
                <a:solidFill>
                  <a:srgbClr val="06175E"/>
                </a:solidFill>
                <a:effectLst/>
                <a:uLnTx/>
                <a:uFillTx/>
                <a:latin typeface="Arial" panose="020B0604020202020204"/>
                <a:ea typeface="+mn-ea"/>
                <a:cs typeface="+mn-cs"/>
              </a:rPr>
              <a:t> </a:t>
            </a:r>
            <a:r>
              <a:rPr kumimoji="0" lang="fi-FI" sz="1600" b="0" i="0" u="none" strike="noStrike" kern="1200" cap="none" spc="0" normalizeH="0" baseline="0" noProof="0" dirty="0" smtClean="0">
                <a:ln>
                  <a:noFill/>
                </a:ln>
                <a:solidFill>
                  <a:srgbClr val="06175E"/>
                </a:solidFill>
                <a:effectLst/>
                <a:uLnTx/>
                <a:uFillTx/>
                <a:latin typeface="Arial" panose="020B0604020202020204"/>
                <a:ea typeface="+mn-ea"/>
                <a:cs typeface="+mn-cs"/>
              </a:rPr>
              <a:t>vastuu)</a:t>
            </a:r>
          </a:p>
        </p:txBody>
      </p:sp>
      <p:sp>
        <p:nvSpPr>
          <p:cNvPr id="16" name="Tekstiruutu 5"/>
          <p:cNvSpPr txBox="1"/>
          <p:nvPr/>
        </p:nvSpPr>
        <p:spPr>
          <a:xfrm>
            <a:off x="8251966" y="1496436"/>
            <a:ext cx="3940034" cy="2842894"/>
          </a:xfrm>
          <a:prstGeom prst="rect">
            <a:avLst/>
          </a:prstGeom>
          <a:solidFill>
            <a:schemeClr val="tx1"/>
          </a:solidFill>
        </p:spPr>
        <p:txBody>
          <a:bodyPr wrap="square" lIns="288000" tIns="252000" rIns="432000" bIns="252000" rtlCol="0" anchor="ctr" anchorCtr="0">
            <a:spAutoFit/>
          </a:bodyPr>
          <a:lstStyle/>
          <a:p>
            <a:pPr lvl="0">
              <a:lnSpc>
                <a:spcPts val="2600"/>
              </a:lnSpc>
              <a:defRPr/>
            </a:pPr>
            <a:r>
              <a:rPr lang="fi-FI" sz="2000" b="1" dirty="0">
                <a:solidFill>
                  <a:schemeClr val="bg1"/>
                </a:solidFill>
              </a:rPr>
              <a:t>Oma toimintani </a:t>
            </a:r>
            <a:endParaRPr lang="fi-FI" sz="2000" b="1" dirty="0" smtClean="0">
              <a:solidFill>
                <a:schemeClr val="bg1"/>
              </a:solidFill>
            </a:endParaRPr>
          </a:p>
          <a:p>
            <a:pPr lvl="0">
              <a:lnSpc>
                <a:spcPts val="2600"/>
              </a:lnSpc>
              <a:defRPr/>
            </a:pPr>
            <a:r>
              <a:rPr lang="fi-FI" sz="2000" b="1" dirty="0" smtClean="0">
                <a:solidFill>
                  <a:schemeClr val="bg1"/>
                </a:solidFill>
              </a:rPr>
              <a:t>ja </a:t>
            </a:r>
            <a:r>
              <a:rPr lang="fi-FI" sz="2000" b="1" dirty="0">
                <a:solidFill>
                  <a:schemeClr val="bg1"/>
                </a:solidFill>
              </a:rPr>
              <a:t>arjen valintani vaikuttavat myös läheisteni </a:t>
            </a:r>
            <a:endParaRPr lang="fi-FI" sz="2000" b="1" dirty="0" smtClean="0">
              <a:solidFill>
                <a:schemeClr val="bg1"/>
              </a:solidFill>
            </a:endParaRPr>
          </a:p>
          <a:p>
            <a:pPr lvl="0">
              <a:lnSpc>
                <a:spcPts val="2600"/>
              </a:lnSpc>
              <a:defRPr/>
            </a:pPr>
            <a:r>
              <a:rPr lang="fi-FI" sz="2000" b="1" dirty="0" smtClean="0">
                <a:solidFill>
                  <a:schemeClr val="bg1"/>
                </a:solidFill>
              </a:rPr>
              <a:t>ja </a:t>
            </a:r>
            <a:r>
              <a:rPr lang="fi-FI" sz="2000" b="1" dirty="0">
                <a:solidFill>
                  <a:schemeClr val="bg1"/>
                </a:solidFill>
              </a:rPr>
              <a:t>tulevien sukupolvien hyvinvointiin </a:t>
            </a:r>
            <a:endParaRPr lang="fi-FI" sz="2000" b="1" dirty="0" smtClean="0">
              <a:solidFill>
                <a:schemeClr val="bg1"/>
              </a:solidFill>
            </a:endParaRPr>
          </a:p>
          <a:p>
            <a:pPr lvl="0">
              <a:lnSpc>
                <a:spcPts val="2600"/>
              </a:lnSpc>
              <a:defRPr/>
            </a:pPr>
            <a:r>
              <a:rPr lang="fi-FI" sz="2000" b="1" dirty="0" smtClean="0">
                <a:solidFill>
                  <a:schemeClr val="bg1"/>
                </a:solidFill>
              </a:rPr>
              <a:t>– ja </a:t>
            </a:r>
            <a:r>
              <a:rPr lang="fi-FI" sz="2000" b="1" dirty="0">
                <a:solidFill>
                  <a:schemeClr val="bg1"/>
                </a:solidFill>
              </a:rPr>
              <a:t>päinvastoin. </a:t>
            </a:r>
          </a:p>
        </p:txBody>
      </p:sp>
      <p:pic>
        <p:nvPicPr>
          <p:cNvPr id="38" name="Logo"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906738"/>
            <a:ext cx="1498054" cy="690356"/>
          </a:xfrm>
          <a:prstGeom prst="rect">
            <a:avLst/>
          </a:prstGeom>
        </p:spPr>
      </p:pic>
    </p:spTree>
    <p:extLst>
      <p:ext uri="{BB962C8B-B14F-4D97-AF65-F5344CB8AC3E}">
        <p14:creationId xmlns:p14="http://schemas.microsoft.com/office/powerpoint/2010/main" val="40457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0" y="-906032"/>
            <a:ext cx="3646968" cy="5741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solidFill>
                  <a:schemeClr val="tx1"/>
                </a:solidFill>
              </a:rPr>
              <a:t>Vaihtoehto 2.</a:t>
            </a:r>
            <a:endParaRPr lang="fi-FI" sz="2400" b="1" dirty="0">
              <a:solidFill>
                <a:schemeClr val="tx1"/>
              </a:solidFill>
            </a:endParaRPr>
          </a:p>
        </p:txBody>
      </p:sp>
      <p:sp>
        <p:nvSpPr>
          <p:cNvPr id="4" name="Otsikko 3"/>
          <p:cNvSpPr>
            <a:spLocks noGrp="1"/>
          </p:cNvSpPr>
          <p:nvPr>
            <p:ph type="title" idx="4294967295"/>
          </p:nvPr>
        </p:nvSpPr>
        <p:spPr>
          <a:xfrm>
            <a:off x="295522" y="18472"/>
            <a:ext cx="8515970" cy="746917"/>
          </a:xfrm>
        </p:spPr>
        <p:txBody>
          <a:bodyPr/>
          <a:lstStyle/>
          <a:p>
            <a:pPr rtl="0" eaLnBrk="1" latinLnBrk="0" hangingPunct="1"/>
            <a:r>
              <a:rPr lang="fi-FI" sz="3200" kern="1200" dirty="0" smtClean="0">
                <a:solidFill>
                  <a:srgbClr val="06175E"/>
                </a:solidFill>
                <a:effectLst/>
                <a:latin typeface="Arial" panose="020B0604020202020204" pitchFamily="34" charset="0"/>
                <a:ea typeface="+mn-ea"/>
                <a:cs typeface="+mn-cs"/>
              </a:rPr>
              <a:t>Hyvä arki ja elämä Pohjois-Pohjanmaalla:</a:t>
            </a:r>
            <a:endParaRPr lang="fi-FI" dirty="0" smtClean="0">
              <a:effectLst/>
            </a:endParaRPr>
          </a:p>
        </p:txBody>
      </p:sp>
      <p:sp>
        <p:nvSpPr>
          <p:cNvPr id="7" name="Suorakulmio 6"/>
          <p:cNvSpPr/>
          <p:nvPr/>
        </p:nvSpPr>
        <p:spPr>
          <a:xfrm>
            <a:off x="-11208" y="952501"/>
            <a:ext cx="334438" cy="324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tsikko 3"/>
          <p:cNvSpPr/>
          <p:nvPr/>
        </p:nvSpPr>
        <p:spPr>
          <a:xfrm>
            <a:off x="0" y="912397"/>
            <a:ext cx="5216893" cy="400110"/>
          </a:xfrm>
          <a:prstGeom prst="rect">
            <a:avLst/>
          </a:prstGeom>
          <a:noFill/>
        </p:spPr>
        <p:txBody>
          <a:bodyPr wrap="square" lIns="432000">
            <a:spAutoFit/>
          </a:bodyPr>
          <a:lstStyle/>
          <a:p>
            <a:r>
              <a:rPr lang="fi-FI" sz="2000" b="1" dirty="0">
                <a:latin typeface="Arial Narrow" panose="020B0606020202030204" pitchFamily="34" charset="0"/>
              </a:rPr>
              <a:t>Miten autamme asukasta voimaan hyvin? </a:t>
            </a:r>
          </a:p>
        </p:txBody>
      </p:sp>
      <p:pic>
        <p:nvPicPr>
          <p:cNvPr id="16" name="Kuva 15" descr="Nauravainen vauva äitinsä syliss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95" y="1320447"/>
            <a:ext cx="5360348" cy="4452190"/>
          </a:xfrm>
          <a:prstGeom prst="rect">
            <a:avLst/>
          </a:prstGeom>
        </p:spPr>
      </p:pic>
      <p:sp>
        <p:nvSpPr>
          <p:cNvPr id="12" name="Tekstiruutu 3"/>
          <p:cNvSpPr/>
          <p:nvPr/>
        </p:nvSpPr>
        <p:spPr>
          <a:xfrm>
            <a:off x="512698" y="1792365"/>
            <a:ext cx="925253" cy="338554"/>
          </a:xfrm>
          <a:prstGeom prst="rect">
            <a:avLst/>
          </a:prstGeom>
        </p:spPr>
        <p:txBody>
          <a:bodyPr wrap="none">
            <a:spAutoFit/>
          </a:bodyPr>
          <a:lstStyle/>
          <a:p>
            <a:pPr lvl="0" algn="ctr"/>
            <a:r>
              <a:rPr lang="fi-FI" sz="1600" dirty="0"/>
              <a:t>Yhteisöt</a:t>
            </a:r>
          </a:p>
        </p:txBody>
      </p:sp>
      <p:sp>
        <p:nvSpPr>
          <p:cNvPr id="13" name="Tekstiruutu 4"/>
          <p:cNvSpPr/>
          <p:nvPr/>
        </p:nvSpPr>
        <p:spPr>
          <a:xfrm>
            <a:off x="4324590" y="1721101"/>
            <a:ext cx="1293451" cy="584775"/>
          </a:xfrm>
          <a:prstGeom prst="rect">
            <a:avLst/>
          </a:prstGeom>
        </p:spPr>
        <p:txBody>
          <a:bodyPr wrap="square">
            <a:spAutoFit/>
          </a:bodyPr>
          <a:lstStyle/>
          <a:p>
            <a:pPr lvl="0" algn="ctr"/>
            <a:r>
              <a:rPr lang="fi-FI" sz="1600" dirty="0"/>
              <a:t>Kolmas sektori</a:t>
            </a:r>
          </a:p>
        </p:txBody>
      </p:sp>
      <p:sp>
        <p:nvSpPr>
          <p:cNvPr id="10" name="Tekstiruutu 2"/>
          <p:cNvSpPr/>
          <p:nvPr/>
        </p:nvSpPr>
        <p:spPr>
          <a:xfrm>
            <a:off x="331349" y="4818670"/>
            <a:ext cx="1287950" cy="584775"/>
          </a:xfrm>
          <a:prstGeom prst="rect">
            <a:avLst/>
          </a:prstGeom>
        </p:spPr>
        <p:txBody>
          <a:bodyPr wrap="square">
            <a:spAutoFit/>
          </a:bodyPr>
          <a:lstStyle/>
          <a:p>
            <a:pPr lvl="0" algn="ctr"/>
            <a:r>
              <a:rPr lang="fi-FI" sz="1600" dirty="0"/>
              <a:t>Yksityiset yritykset</a:t>
            </a:r>
          </a:p>
        </p:txBody>
      </p:sp>
      <p:sp>
        <p:nvSpPr>
          <p:cNvPr id="15" name="Tekstiruutu 5"/>
          <p:cNvSpPr/>
          <p:nvPr/>
        </p:nvSpPr>
        <p:spPr>
          <a:xfrm>
            <a:off x="4257602" y="4680170"/>
            <a:ext cx="1427426" cy="830997"/>
          </a:xfrm>
          <a:prstGeom prst="rect">
            <a:avLst/>
          </a:prstGeom>
        </p:spPr>
        <p:txBody>
          <a:bodyPr wrap="square">
            <a:spAutoFit/>
          </a:bodyPr>
          <a:lstStyle/>
          <a:p>
            <a:pPr lvl="0" algn="ctr"/>
            <a:r>
              <a:rPr lang="fi-FI" sz="1600" dirty="0"/>
              <a:t>Julkiset palvelut ja toiminta</a:t>
            </a:r>
          </a:p>
        </p:txBody>
      </p:sp>
      <p:sp>
        <p:nvSpPr>
          <p:cNvPr id="11" name="Tekstiruutu 1"/>
          <p:cNvSpPr txBox="1"/>
          <p:nvPr/>
        </p:nvSpPr>
        <p:spPr>
          <a:xfrm>
            <a:off x="1210491" y="5568925"/>
            <a:ext cx="3561805" cy="1099051"/>
          </a:xfrm>
          <a:prstGeom prst="rect">
            <a:avLst/>
          </a:prstGeom>
          <a:noFill/>
          <a:effectLst>
            <a:glow rad="2286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b="1" dirty="0" smtClean="0">
                <a:effectLst>
                  <a:glow rad="330200">
                    <a:schemeClr val="bg1">
                      <a:alpha val="40000"/>
                    </a:schemeClr>
                  </a:glow>
                </a:effectLst>
              </a:rPr>
              <a:t>Ihmisen </a:t>
            </a:r>
            <a:r>
              <a:rPr lang="fi-FI" sz="2000" b="1" dirty="0">
                <a:effectLst>
                  <a:glow rad="330200">
                    <a:schemeClr val="bg1">
                      <a:alpha val="40000"/>
                    </a:schemeClr>
                  </a:glow>
                </a:effectLst>
              </a:rPr>
              <a:t>ja hänen läheistensä </a:t>
            </a:r>
            <a:r>
              <a:rPr lang="fi-FI" sz="2000" b="1" dirty="0" smtClean="0">
                <a:effectLst>
                  <a:glow rad="330200">
                    <a:schemeClr val="bg1">
                      <a:alpha val="40000"/>
                    </a:schemeClr>
                  </a:glow>
                </a:effectLst>
              </a:rPr>
              <a:t>omat voimavarat</a:t>
            </a:r>
            <a:r>
              <a:rPr lang="fi-FI" sz="2000" b="1" dirty="0">
                <a:effectLst>
                  <a:glow rad="330200">
                    <a:schemeClr val="bg1">
                      <a:alpha val="40000"/>
                    </a:schemeClr>
                  </a:glow>
                </a:effectLst>
              </a:rPr>
              <a:t>, valinnat ja </a:t>
            </a:r>
            <a:r>
              <a:rPr lang="fi-FI" sz="2000" b="1" dirty="0" smtClean="0">
                <a:effectLst>
                  <a:glow rad="330200">
                    <a:schemeClr val="bg1">
                      <a:alpha val="40000"/>
                    </a:schemeClr>
                  </a:glow>
                </a:effectLst>
              </a:rPr>
              <a:t>teot</a:t>
            </a:r>
            <a:endParaRPr lang="fi-FI" sz="2000" b="1" dirty="0">
              <a:effectLst>
                <a:glow rad="330200">
                  <a:schemeClr val="bg1">
                    <a:alpha val="40000"/>
                  </a:schemeClr>
                </a:glow>
              </a:effectLst>
            </a:endParaRPr>
          </a:p>
        </p:txBody>
      </p:sp>
      <p:sp>
        <p:nvSpPr>
          <p:cNvPr id="3" name="Tekstiruutu 6"/>
          <p:cNvSpPr/>
          <p:nvPr/>
        </p:nvSpPr>
        <p:spPr>
          <a:xfrm>
            <a:off x="6400800" y="1189703"/>
            <a:ext cx="5791199" cy="2356839"/>
          </a:xfrm>
          <a:prstGeom prst="rect">
            <a:avLst/>
          </a:prstGeom>
          <a:solidFill>
            <a:schemeClr val="tx1"/>
          </a:solidFill>
        </p:spPr>
        <p:txBody>
          <a:bodyPr wrap="square" lIns="180000" tIns="144000" rIns="504000" bIns="144000">
            <a:noAutofit/>
          </a:bodyPr>
          <a:lstStyle/>
          <a:p>
            <a:pPr lvl="0">
              <a:lnSpc>
                <a:spcPts val="2400"/>
              </a:lnSpc>
              <a:defRPr/>
            </a:pPr>
            <a:r>
              <a:rPr lang="fi-FI" sz="1600" dirty="0">
                <a:solidFill>
                  <a:schemeClr val="bg1"/>
                </a:solidFill>
              </a:rPr>
              <a:t>Teemme yhdessä Pohjois-Pohjanmaalla asioita, </a:t>
            </a:r>
            <a:endParaRPr lang="fi-FI" sz="1600" dirty="0" smtClean="0">
              <a:solidFill>
                <a:schemeClr val="bg1"/>
              </a:solidFill>
            </a:endParaRPr>
          </a:p>
          <a:p>
            <a:pPr lvl="0">
              <a:lnSpc>
                <a:spcPts val="2400"/>
              </a:lnSpc>
              <a:defRPr/>
            </a:pPr>
            <a:r>
              <a:rPr lang="fi-FI" sz="1600" dirty="0" smtClean="0">
                <a:solidFill>
                  <a:schemeClr val="bg1"/>
                </a:solidFill>
              </a:rPr>
              <a:t>jotka </a:t>
            </a:r>
            <a:r>
              <a:rPr lang="fi-FI" sz="1600" b="1" dirty="0">
                <a:solidFill>
                  <a:schemeClr val="bg1"/>
                </a:solidFill>
              </a:rPr>
              <a:t>parantavat asukkaiden </a:t>
            </a:r>
            <a:endParaRPr lang="fi-FI" sz="1600" b="1" dirty="0" smtClean="0">
              <a:solidFill>
                <a:schemeClr val="bg1"/>
              </a:solidFill>
            </a:endParaRPr>
          </a:p>
          <a:p>
            <a:pPr lvl="0">
              <a:lnSpc>
                <a:spcPts val="2400"/>
              </a:lnSpc>
              <a:defRPr/>
            </a:pPr>
            <a:r>
              <a:rPr lang="fi-FI" sz="1600" b="1" dirty="0" smtClean="0">
                <a:solidFill>
                  <a:schemeClr val="bg1"/>
                </a:solidFill>
              </a:rPr>
              <a:t>yhdenvertaista ja </a:t>
            </a:r>
            <a:r>
              <a:rPr lang="fi-FI" sz="1600" b="1" dirty="0">
                <a:solidFill>
                  <a:schemeClr val="bg1"/>
                </a:solidFill>
              </a:rPr>
              <a:t>tasa-arvoista mahdollisuutta </a:t>
            </a:r>
            <a:endParaRPr lang="fi-FI" sz="1600" b="1" dirty="0" smtClean="0">
              <a:solidFill>
                <a:schemeClr val="bg1"/>
              </a:solidFill>
            </a:endParaRPr>
          </a:p>
          <a:p>
            <a:pPr lvl="0">
              <a:lnSpc>
                <a:spcPts val="2400"/>
              </a:lnSpc>
              <a:defRPr/>
            </a:pPr>
            <a:r>
              <a:rPr lang="fi-FI" sz="1600" b="1" dirty="0" smtClean="0">
                <a:solidFill>
                  <a:schemeClr val="bg1"/>
                </a:solidFill>
              </a:rPr>
              <a:t>elää </a:t>
            </a:r>
            <a:r>
              <a:rPr lang="fi-FI" sz="1600" b="1" dirty="0">
                <a:solidFill>
                  <a:schemeClr val="bg1"/>
                </a:solidFill>
              </a:rPr>
              <a:t>hyvää arkea ja elämää</a:t>
            </a:r>
            <a:r>
              <a:rPr lang="fi-FI" sz="1600" dirty="0">
                <a:solidFill>
                  <a:schemeClr val="bg1"/>
                </a:solidFill>
              </a:rPr>
              <a:t>. </a:t>
            </a:r>
            <a:endParaRPr lang="fi-FI" sz="1600" dirty="0" smtClean="0">
              <a:solidFill>
                <a:schemeClr val="bg1"/>
              </a:solidFill>
            </a:endParaRPr>
          </a:p>
          <a:p>
            <a:pPr lvl="0">
              <a:lnSpc>
                <a:spcPts val="2400"/>
              </a:lnSpc>
              <a:defRPr/>
            </a:pPr>
            <a:r>
              <a:rPr lang="fi-FI" sz="1600" dirty="0" smtClean="0">
                <a:solidFill>
                  <a:schemeClr val="bg1"/>
                </a:solidFill>
              </a:rPr>
              <a:t>Huomioimme </a:t>
            </a:r>
            <a:r>
              <a:rPr lang="fi-FI" sz="1600" dirty="0">
                <a:solidFill>
                  <a:schemeClr val="bg1"/>
                </a:solidFill>
              </a:rPr>
              <a:t>erityisesti asukkaat, </a:t>
            </a:r>
            <a:endParaRPr lang="fi-FI" sz="1600" dirty="0" smtClean="0">
              <a:solidFill>
                <a:schemeClr val="bg1"/>
              </a:solidFill>
            </a:endParaRPr>
          </a:p>
          <a:p>
            <a:pPr lvl="0">
              <a:lnSpc>
                <a:spcPts val="2400"/>
              </a:lnSpc>
              <a:defRPr/>
            </a:pPr>
            <a:r>
              <a:rPr lang="fi-FI" sz="1600" dirty="0" smtClean="0">
                <a:solidFill>
                  <a:schemeClr val="bg1"/>
                </a:solidFill>
              </a:rPr>
              <a:t>joilla </a:t>
            </a:r>
            <a:r>
              <a:rPr lang="fi-FI" sz="1600" dirty="0">
                <a:solidFill>
                  <a:schemeClr val="bg1"/>
                </a:solidFill>
              </a:rPr>
              <a:t>on vähän omia voimavaroja </a:t>
            </a:r>
            <a:endParaRPr lang="fi-FI" sz="1600" dirty="0" smtClean="0">
              <a:solidFill>
                <a:schemeClr val="bg1"/>
              </a:solidFill>
            </a:endParaRPr>
          </a:p>
          <a:p>
            <a:pPr lvl="0">
              <a:lnSpc>
                <a:spcPts val="2400"/>
              </a:lnSpc>
              <a:defRPr/>
            </a:pPr>
            <a:r>
              <a:rPr lang="fi-FI" sz="1600" dirty="0" smtClean="0">
                <a:solidFill>
                  <a:schemeClr val="bg1"/>
                </a:solidFill>
              </a:rPr>
              <a:t>ja/tai </a:t>
            </a:r>
            <a:r>
              <a:rPr lang="fi-FI" sz="1600" dirty="0">
                <a:solidFill>
                  <a:schemeClr val="bg1"/>
                </a:solidFill>
              </a:rPr>
              <a:t>jotka kokevat eriarvoisuutta. </a:t>
            </a:r>
          </a:p>
        </p:txBody>
      </p:sp>
      <p:sp>
        <p:nvSpPr>
          <p:cNvPr id="6" name="Tekstiruutu 7"/>
          <p:cNvSpPr txBox="1"/>
          <p:nvPr/>
        </p:nvSpPr>
        <p:spPr>
          <a:xfrm>
            <a:off x="6400800" y="3702979"/>
            <a:ext cx="5791198" cy="2785378"/>
          </a:xfrm>
          <a:prstGeom prst="rect">
            <a:avLst/>
          </a:prstGeom>
          <a:noFill/>
        </p:spPr>
        <p:txBody>
          <a:bodyPr wrap="square" rtlCol="0">
            <a:spAutoFit/>
          </a:bodyPr>
          <a:lstStyle/>
          <a:p>
            <a:pPr marR="0" lvl="0" algn="l" defTabSz="914400" rtl="0" eaLnBrk="1" fontAlgn="auto" latinLnBrk="0" hangingPunct="1">
              <a:spcBef>
                <a:spcPts val="1200"/>
              </a:spcBef>
              <a:spcAft>
                <a:spcPts val="0"/>
              </a:spcAft>
              <a:buClrTx/>
              <a:buSzTx/>
              <a:tabLst/>
              <a:defRPr/>
            </a:pPr>
            <a:r>
              <a:rPr lang="fi-FI" sz="1600" dirty="0" smtClean="0">
                <a:solidFill>
                  <a:srgbClr val="06175E"/>
                </a:solidFill>
              </a:rPr>
              <a:t>Autamme asukasta ja hänen läheisiään </a:t>
            </a:r>
            <a:endParaRPr kumimoji="0" lang="fi-FI" sz="1600" b="0" i="0" u="none" strike="noStrike" kern="1200" cap="none" spc="0" normalizeH="0" baseline="0" noProof="0" dirty="0" smtClean="0">
              <a:ln>
                <a:noFill/>
              </a:ln>
              <a:solidFill>
                <a:srgbClr val="06175E"/>
              </a:solidFill>
              <a:effectLst/>
              <a:uLnTx/>
              <a:uFillTx/>
            </a:endParaRPr>
          </a:p>
          <a:p>
            <a:pPr marL="285750" indent="-285750">
              <a:spcBef>
                <a:spcPts val="600"/>
              </a:spcBef>
              <a:buFont typeface="Arial" panose="020B0604020202020204" pitchFamily="34" charset="0"/>
              <a:buChar char="•"/>
              <a:defRPr/>
            </a:pPr>
            <a:r>
              <a:rPr kumimoji="0" lang="fi-FI" sz="1600" b="1" i="0" u="none" strike="noStrike" kern="1200" cap="none" spc="0" normalizeH="0" baseline="0" noProof="0" dirty="0">
                <a:ln>
                  <a:noFill/>
                </a:ln>
                <a:solidFill>
                  <a:srgbClr val="06175E"/>
                </a:solidFill>
                <a:effectLst/>
                <a:uLnTx/>
                <a:uFillTx/>
              </a:rPr>
              <a:t>p</a:t>
            </a:r>
            <a:r>
              <a:rPr kumimoji="0" lang="fi-FI" sz="1600" b="1" i="0" u="none" strike="noStrike" kern="1200" cap="none" spc="0" normalizeH="0" baseline="0" noProof="0" dirty="0" smtClean="0">
                <a:ln>
                  <a:noFill/>
                </a:ln>
                <a:solidFill>
                  <a:srgbClr val="06175E"/>
                </a:solidFill>
                <a:effectLst/>
                <a:uLnTx/>
                <a:uFillTx/>
              </a:rPr>
              <a:t>itämään huolta </a:t>
            </a:r>
            <a:r>
              <a:rPr kumimoji="0" lang="fi-FI" sz="1600" b="0" i="0" u="none" strike="noStrike" kern="1200" cap="none" spc="0" normalizeH="0" baseline="0" noProof="0" dirty="0" smtClean="0">
                <a:ln>
                  <a:noFill/>
                </a:ln>
                <a:solidFill>
                  <a:srgbClr val="06175E"/>
                </a:solidFill>
                <a:effectLst/>
                <a:uLnTx/>
                <a:uFillTx/>
              </a:rPr>
              <a:t>hyvinvoinnista</a:t>
            </a:r>
          </a:p>
          <a:p>
            <a:pPr marL="285750" indent="-285750">
              <a:spcBef>
                <a:spcPts val="600"/>
              </a:spcBef>
              <a:buFont typeface="Arial" panose="020B0604020202020204" pitchFamily="34" charset="0"/>
              <a:buChar char="•"/>
              <a:defRPr/>
            </a:pPr>
            <a:r>
              <a:rPr kumimoji="0" lang="fi-FI" sz="1600" b="1" i="0" u="none" strike="noStrike" kern="1200" cap="none" spc="0" normalizeH="0" baseline="0" noProof="0" dirty="0" smtClean="0">
                <a:ln>
                  <a:noFill/>
                </a:ln>
                <a:solidFill>
                  <a:srgbClr val="06175E"/>
                </a:solidFill>
                <a:effectLst/>
                <a:uLnTx/>
                <a:uFillTx/>
              </a:rPr>
              <a:t>säilyttämään</a:t>
            </a:r>
            <a:r>
              <a:rPr kumimoji="0" lang="fi-FI" sz="1600" b="0" i="0" u="none" strike="noStrike" kern="1200" cap="none" spc="0" normalizeH="0" baseline="0" noProof="0" dirty="0" smtClean="0">
                <a:ln>
                  <a:noFill/>
                </a:ln>
                <a:solidFill>
                  <a:srgbClr val="06175E"/>
                </a:solidFill>
                <a:effectLst/>
                <a:uLnTx/>
                <a:uFillTx/>
              </a:rPr>
              <a:t> asioita, jotka ovat elämässä hyvin </a:t>
            </a:r>
          </a:p>
          <a:p>
            <a:pPr marL="285750" indent="-285750">
              <a:spcBef>
                <a:spcPts val="600"/>
              </a:spcBef>
              <a:buFont typeface="Arial" panose="020B0604020202020204" pitchFamily="34" charset="0"/>
              <a:buChar char="•"/>
              <a:defRPr/>
            </a:pPr>
            <a:r>
              <a:rPr kumimoji="0" lang="fi-FI" sz="1600" b="1" i="0" u="none" strike="noStrike" kern="1200" cap="none" spc="0" normalizeH="0" baseline="0" noProof="0" dirty="0">
                <a:ln>
                  <a:noFill/>
                </a:ln>
                <a:solidFill>
                  <a:srgbClr val="06175E"/>
                </a:solidFill>
                <a:effectLst/>
                <a:uLnTx/>
                <a:uFillTx/>
              </a:rPr>
              <a:t>ehkäisemään </a:t>
            </a:r>
            <a:r>
              <a:rPr kumimoji="0" lang="fi-FI" sz="1600" b="0" i="0" u="none" strike="noStrike" kern="1200" cap="none" spc="0" normalizeH="0" baseline="0" noProof="0" dirty="0">
                <a:ln>
                  <a:noFill/>
                </a:ln>
                <a:solidFill>
                  <a:srgbClr val="06175E"/>
                </a:solidFill>
                <a:effectLst/>
                <a:uLnTx/>
                <a:uFillTx/>
              </a:rPr>
              <a:t>sairauksia, </a:t>
            </a:r>
            <a:r>
              <a:rPr kumimoji="0" lang="fi-FI" sz="1600" b="0" i="0" u="none" strike="noStrike" kern="1200" cap="none" spc="0" normalizeH="0" baseline="0" noProof="0" dirty="0" smtClean="0">
                <a:ln>
                  <a:noFill/>
                </a:ln>
                <a:solidFill>
                  <a:srgbClr val="06175E"/>
                </a:solidFill>
                <a:effectLst/>
                <a:uLnTx/>
                <a:uFillTx/>
              </a:rPr>
              <a:t>riippuvuuksia, </a:t>
            </a:r>
            <a:br>
              <a:rPr kumimoji="0" lang="fi-FI" sz="1600" b="0" i="0" u="none" strike="noStrike" kern="1200" cap="none" spc="0" normalizeH="0" baseline="0" noProof="0" dirty="0" smtClean="0">
                <a:ln>
                  <a:noFill/>
                </a:ln>
                <a:solidFill>
                  <a:srgbClr val="06175E"/>
                </a:solidFill>
                <a:effectLst/>
                <a:uLnTx/>
                <a:uFillTx/>
              </a:rPr>
            </a:br>
            <a:r>
              <a:rPr kumimoji="0" lang="fi-FI" sz="1600" b="0" i="0" u="none" strike="noStrike" kern="1200" cap="none" spc="0" normalizeH="0" baseline="0" noProof="0" dirty="0" smtClean="0">
                <a:ln>
                  <a:noFill/>
                </a:ln>
                <a:solidFill>
                  <a:srgbClr val="06175E"/>
                </a:solidFill>
                <a:effectLst/>
                <a:uLnTx/>
                <a:uFillTx/>
              </a:rPr>
              <a:t>vammoja</a:t>
            </a:r>
            <a:r>
              <a:rPr kumimoji="0" lang="fi-FI" sz="1600" b="0" i="0" u="none" strike="noStrike" kern="1200" cap="none" spc="0" normalizeH="0" baseline="0" noProof="0" dirty="0">
                <a:ln>
                  <a:noFill/>
                </a:ln>
                <a:solidFill>
                  <a:srgbClr val="06175E"/>
                </a:solidFill>
                <a:effectLst/>
                <a:uLnTx/>
                <a:uFillTx/>
              </a:rPr>
              <a:t>, tapaturmia, onnettomuuksia ja </a:t>
            </a:r>
            <a:r>
              <a:rPr kumimoji="0" lang="fi-FI" sz="1600" b="0" i="0" u="none" strike="noStrike" kern="1200" cap="none" spc="0" normalizeH="0" baseline="0" noProof="0" dirty="0" smtClean="0">
                <a:ln>
                  <a:noFill/>
                </a:ln>
                <a:solidFill>
                  <a:srgbClr val="06175E"/>
                </a:solidFill>
                <a:effectLst/>
                <a:uLnTx/>
                <a:uFillTx/>
              </a:rPr>
              <a:t/>
            </a:r>
            <a:br>
              <a:rPr kumimoji="0" lang="fi-FI" sz="1600" b="0" i="0" u="none" strike="noStrike" kern="1200" cap="none" spc="0" normalizeH="0" baseline="0" noProof="0" dirty="0" smtClean="0">
                <a:ln>
                  <a:noFill/>
                </a:ln>
                <a:solidFill>
                  <a:srgbClr val="06175E"/>
                </a:solidFill>
                <a:effectLst/>
                <a:uLnTx/>
                <a:uFillTx/>
              </a:rPr>
            </a:br>
            <a:r>
              <a:rPr kumimoji="0" lang="fi-FI" sz="1600" b="0" i="0" u="none" strike="noStrike" kern="1200" cap="none" spc="0" normalizeH="0" baseline="0" noProof="0" dirty="0" smtClean="0">
                <a:ln>
                  <a:noFill/>
                </a:ln>
                <a:solidFill>
                  <a:srgbClr val="06175E"/>
                </a:solidFill>
                <a:effectLst/>
                <a:uLnTx/>
                <a:uFillTx/>
              </a:rPr>
              <a:t>vaikeita </a:t>
            </a:r>
            <a:r>
              <a:rPr kumimoji="0" lang="fi-FI" sz="1600" b="0" i="0" u="none" strike="noStrike" kern="1200" cap="none" spc="0" normalizeH="0" baseline="0" noProof="0" dirty="0">
                <a:ln>
                  <a:noFill/>
                </a:ln>
                <a:solidFill>
                  <a:srgbClr val="06175E"/>
                </a:solidFill>
                <a:effectLst/>
                <a:uLnTx/>
                <a:uFillTx/>
              </a:rPr>
              <a:t>tilanteita elämässä </a:t>
            </a:r>
          </a:p>
          <a:p>
            <a:pPr marL="285750" indent="-285750">
              <a:spcBef>
                <a:spcPts val="600"/>
              </a:spcBef>
              <a:buFont typeface="Arial" panose="020B0604020202020204" pitchFamily="34" charset="0"/>
              <a:buChar char="•"/>
              <a:defRPr/>
            </a:pPr>
            <a:r>
              <a:rPr kumimoji="0" lang="fi-FI" sz="1600" b="1" i="0" u="none" strike="noStrike" kern="1200" cap="none" spc="0" normalizeH="0" baseline="0" noProof="0" dirty="0">
                <a:ln>
                  <a:noFill/>
                </a:ln>
                <a:solidFill>
                  <a:srgbClr val="06175E"/>
                </a:solidFill>
                <a:effectLst/>
                <a:uLnTx/>
                <a:uFillTx/>
              </a:rPr>
              <a:t>selviämään</a:t>
            </a:r>
            <a:r>
              <a:rPr kumimoji="0" lang="fi-FI" sz="1600" b="0" i="0" u="none" strike="noStrike" kern="1200" cap="none" spc="0" normalizeH="0" baseline="0" noProof="0" dirty="0">
                <a:ln>
                  <a:noFill/>
                </a:ln>
                <a:solidFill>
                  <a:srgbClr val="06175E"/>
                </a:solidFill>
                <a:effectLst/>
                <a:uLnTx/>
                <a:uFillTx/>
              </a:rPr>
              <a:t> </a:t>
            </a:r>
            <a:r>
              <a:rPr kumimoji="0" lang="fi-FI" sz="1600" b="0" i="0" u="none" strike="noStrike" kern="1200" cap="none" spc="0" normalizeH="0" baseline="0" noProof="0" dirty="0" smtClean="0">
                <a:ln>
                  <a:noFill/>
                </a:ln>
                <a:solidFill>
                  <a:srgbClr val="06175E"/>
                </a:solidFill>
                <a:effectLst/>
                <a:uLnTx/>
                <a:uFillTx/>
              </a:rPr>
              <a:t>vaikeista </a:t>
            </a:r>
            <a:r>
              <a:rPr kumimoji="0" lang="fi-FI" sz="1600" b="0" i="0" u="none" strike="noStrike" kern="1200" cap="none" spc="0" normalizeH="0" baseline="0" noProof="0" dirty="0">
                <a:ln>
                  <a:noFill/>
                </a:ln>
                <a:solidFill>
                  <a:srgbClr val="06175E"/>
                </a:solidFill>
                <a:effectLst/>
                <a:uLnTx/>
                <a:uFillTx/>
              </a:rPr>
              <a:t>tilanteista</a:t>
            </a:r>
          </a:p>
          <a:p>
            <a:pPr marL="285750" indent="-285750">
              <a:spcBef>
                <a:spcPts val="600"/>
              </a:spcBef>
              <a:buFont typeface="Arial" panose="020B0604020202020204" pitchFamily="34" charset="0"/>
              <a:buChar char="•"/>
              <a:defRPr/>
            </a:pPr>
            <a:r>
              <a:rPr kumimoji="0" lang="fi-FI" sz="1600" b="1" i="0" u="none" strike="noStrike" kern="1200" cap="none" spc="0" normalizeH="0" baseline="0" noProof="0" dirty="0" smtClean="0">
                <a:ln>
                  <a:noFill/>
                </a:ln>
                <a:solidFill>
                  <a:srgbClr val="06175E"/>
                </a:solidFill>
                <a:effectLst/>
                <a:uLnTx/>
                <a:uFillTx/>
              </a:rPr>
              <a:t>muuttamaan</a:t>
            </a:r>
            <a:r>
              <a:rPr kumimoji="0" lang="fi-FI" sz="1600" b="0" i="0" u="none" strike="noStrike" kern="1200" cap="none" spc="0" normalizeH="0" baseline="0" noProof="0" dirty="0" smtClean="0">
                <a:ln>
                  <a:noFill/>
                </a:ln>
                <a:solidFill>
                  <a:srgbClr val="06175E"/>
                </a:solidFill>
                <a:effectLst/>
                <a:uLnTx/>
                <a:uFillTx/>
              </a:rPr>
              <a:t> asioita ja asenteita, </a:t>
            </a:r>
            <a:br>
              <a:rPr kumimoji="0" lang="fi-FI" sz="1600" b="0" i="0" u="none" strike="noStrike" kern="1200" cap="none" spc="0" normalizeH="0" baseline="0" noProof="0" dirty="0" smtClean="0">
                <a:ln>
                  <a:noFill/>
                </a:ln>
                <a:solidFill>
                  <a:srgbClr val="06175E"/>
                </a:solidFill>
                <a:effectLst/>
                <a:uLnTx/>
                <a:uFillTx/>
              </a:rPr>
            </a:br>
            <a:r>
              <a:rPr kumimoji="0" lang="fi-FI" sz="1600" b="0" i="0" u="none" strike="noStrike" kern="1200" cap="none" spc="0" normalizeH="0" baseline="0" noProof="0" dirty="0" smtClean="0">
                <a:ln>
                  <a:noFill/>
                </a:ln>
                <a:solidFill>
                  <a:srgbClr val="06175E"/>
                </a:solidFill>
                <a:effectLst/>
                <a:uLnTx/>
                <a:uFillTx/>
              </a:rPr>
              <a:t>jotka heikentävät hyvinvointia</a:t>
            </a:r>
            <a:r>
              <a:rPr kumimoji="0" lang="fi-FI" sz="1600" b="0" i="0" u="none" strike="noStrike" kern="1200" cap="none" spc="0" normalizeH="0" noProof="0" dirty="0" smtClean="0">
                <a:ln>
                  <a:noFill/>
                </a:ln>
                <a:solidFill>
                  <a:srgbClr val="06175E"/>
                </a:solidFill>
                <a:effectLst/>
                <a:uLnTx/>
                <a:uFillTx/>
              </a:rPr>
              <a:t> </a:t>
            </a:r>
            <a:endParaRPr kumimoji="0" lang="fi-FI" sz="1600" b="0" i="0" u="none" strike="noStrike" kern="1200" cap="none" spc="0" normalizeH="0" baseline="0" noProof="0" dirty="0" smtClean="0">
              <a:ln>
                <a:noFill/>
              </a:ln>
              <a:solidFill>
                <a:srgbClr val="06175E"/>
              </a:solidFill>
              <a:effectLst/>
              <a:uLnTx/>
              <a:uFillTx/>
            </a:endParaRPr>
          </a:p>
        </p:txBody>
      </p:sp>
      <p:pic>
        <p:nvPicPr>
          <p:cNvPr id="20" name="Logo" descr="Pohjois-Pohjanmaan hyvinvointialueen Poht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466" y="5906736"/>
            <a:ext cx="1498054" cy="690356"/>
          </a:xfrm>
          <a:prstGeom prst="rect">
            <a:avLst/>
          </a:prstGeom>
        </p:spPr>
      </p:pic>
    </p:spTree>
    <p:extLst>
      <p:ext uri="{BB962C8B-B14F-4D97-AF65-F5344CB8AC3E}">
        <p14:creationId xmlns:p14="http://schemas.microsoft.com/office/powerpoint/2010/main" val="156126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hyvinvointialue-teema">
  <a:themeElements>
    <a:clrScheme name="Pohjois-Pohjanmaan hyvinvointialue">
      <a:dk1>
        <a:srgbClr val="06175E"/>
      </a:dk1>
      <a:lt1>
        <a:srgbClr val="FFFFFF"/>
      </a:lt1>
      <a:dk2>
        <a:srgbClr val="06175E"/>
      </a:dk2>
      <a:lt2>
        <a:srgbClr val="E7E6E6"/>
      </a:lt2>
      <a:accent1>
        <a:srgbClr val="FF977B"/>
      </a:accent1>
      <a:accent2>
        <a:srgbClr val="FEB7A3"/>
      </a:accent2>
      <a:accent3>
        <a:srgbClr val="F8DDD3"/>
      </a:accent3>
      <a:accent4>
        <a:srgbClr val="C82A2A"/>
      </a:accent4>
      <a:accent5>
        <a:srgbClr val="EEBFBF"/>
      </a:accent5>
      <a:accent6>
        <a:srgbClr val="C3CCEB"/>
      </a:accent6>
      <a:hlink>
        <a:srgbClr val="054FC1"/>
      </a:hlink>
      <a:folHlink>
        <a:srgbClr val="B7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2.xml><?xml version="1.0" encoding="utf-8"?>
<a:theme xmlns:a="http://schemas.openxmlformats.org/drawingml/2006/main" name="1_PPhyvinvointialue-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3.xml><?xml version="1.0" encoding="utf-8"?>
<a:theme xmlns:a="http://schemas.openxmlformats.org/drawingml/2006/main" name="2_PPhyvinvointialue-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PPhyvinvointialue-teema</Template>
  <TotalTime>4020</TotalTime>
  <Words>810</Words>
  <Application>Microsoft Office PowerPoint</Application>
  <PresentationFormat>Laajakuva</PresentationFormat>
  <Paragraphs>252</Paragraphs>
  <Slides>9</Slides>
  <Notes>1</Notes>
  <HiddenSlides>0</HiddenSlides>
  <MMClips>0</MMClips>
  <ScaleCrop>false</ScaleCrop>
  <HeadingPairs>
    <vt:vector size="6" baseType="variant">
      <vt:variant>
        <vt:lpstr>Käytetyt fontit</vt:lpstr>
      </vt:variant>
      <vt:variant>
        <vt:i4>2</vt:i4>
      </vt:variant>
      <vt:variant>
        <vt:lpstr>Teema</vt:lpstr>
      </vt:variant>
      <vt:variant>
        <vt:i4>3</vt:i4>
      </vt:variant>
      <vt:variant>
        <vt:lpstr>Dian otsikot</vt:lpstr>
      </vt:variant>
      <vt:variant>
        <vt:i4>9</vt:i4>
      </vt:variant>
    </vt:vector>
  </HeadingPairs>
  <TitlesOfParts>
    <vt:vector size="14" baseType="lpstr">
      <vt:lpstr>Arial</vt:lpstr>
      <vt:lpstr>Arial Narrow</vt:lpstr>
      <vt:lpstr>PPhyvinvointialue-teema</vt:lpstr>
      <vt:lpstr>1_PPhyvinvointialue-teema</vt:lpstr>
      <vt:lpstr>2_PPhyvinvointialue-teema</vt:lpstr>
      <vt:lpstr>Hyvinvointikäsitykset</vt:lpstr>
      <vt:lpstr>Hyvä arki ja elämä Pohjois-Pohjanmaalla:</vt:lpstr>
      <vt:lpstr>Lapsen ja lapsiperheen hyvä arki ja elämä Pohjois-Pohjanmaalla:</vt:lpstr>
      <vt:lpstr>Nuoren hyvä arki ja elämä Pohjois-Pohjanmaalla:</vt:lpstr>
      <vt:lpstr>Nuoren aikuisen hyvä arki ja elämä Pohjois-Pohjanmaalla:</vt:lpstr>
      <vt:lpstr>Työikäisen hyvä arki ja elämä Pohjois-Pohjanmaalla:</vt:lpstr>
      <vt:lpstr>Ikäihmisen hyvä arki ja elämä Pohjois-Pohjanmaalla:</vt:lpstr>
      <vt:lpstr>Hyvä arki ja elämä Pohjois-Pohjanmaalla:</vt:lpstr>
      <vt:lpstr>Hyvä arki ja elämä Pohjois-Pohjanmaalla: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Hyvinvointikäsitykset</dc:title>
  <dc:creator>Essi Ikäläinen</dc:creator>
  <cp:lastModifiedBy>Salmela Sanna</cp:lastModifiedBy>
  <cp:revision>286</cp:revision>
  <dcterms:created xsi:type="dcterms:W3CDTF">2022-10-05T13:44:56Z</dcterms:created>
  <dcterms:modified xsi:type="dcterms:W3CDTF">2023-08-17T09:12:46Z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2022-10-06T06:55:01Z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06a3484e-b1bf-41df-ab1f-fc0aceba01b4</vt:lpwstr>
  </property>
  <property fmtid="{D5CDD505-2E9C-101B-9397-08002B2CF9AE}" pid="8" name="MSIP_Label_e7f2b28d-54cf-44b6-aad9-6a2b7fb652a6_ContentBits">
    <vt:lpwstr>0</vt:lpwstr>
  </property>
</Properties>
</file>