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2" r:id="rId5"/>
    <p:sldId id="283" r:id="rId6"/>
    <p:sldId id="274" r:id="rId7"/>
    <p:sldId id="280" r:id="rId8"/>
    <p:sldId id="279" r:id="rId9"/>
    <p:sldId id="284" r:id="rId10"/>
    <p:sldId id="27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560"/>
    <a:srgbClr val="FEB7A4"/>
    <a:srgbClr val="000C4A"/>
    <a:srgbClr val="000C46"/>
    <a:srgbClr val="3B54BC"/>
    <a:srgbClr val="000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57239-03EF-8859-710B-E4EF8374A3E4}" v="14" dt="2022-11-22T13:52:34.656"/>
    <p1510:client id="{AC261B3D-080C-144B-FE4A-8C52FA7A0924}" v="36" dt="2022-11-23T10:03:32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6327"/>
  </p:normalViewPr>
  <p:slideViewPr>
    <p:cSldViewPr snapToGrid="0" snapToObjects="1">
      <p:cViewPr varScale="1">
        <p:scale>
          <a:sx n="99" d="100"/>
          <a:sy n="99" d="100"/>
        </p:scale>
        <p:origin x="9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kkanen Minna" userId="S::minna.tikkanen_kempele.fi#ext#@ppshp.onmicrosoft.com::43821f83-3e1b-47e4-861d-ee3d2377f4d3" providerId="AD" clId="Web-{49857239-03EF-8859-710B-E4EF8374A3E4}"/>
    <pc:docChg chg="modSld">
      <pc:chgData name="Tikkanen Minna" userId="S::minna.tikkanen_kempele.fi#ext#@ppshp.onmicrosoft.com::43821f83-3e1b-47e4-861d-ee3d2377f4d3" providerId="AD" clId="Web-{49857239-03EF-8859-710B-E4EF8374A3E4}" dt="2022-11-22T13:52:34.656" v="9" actId="1076"/>
      <pc:docMkLst>
        <pc:docMk/>
      </pc:docMkLst>
      <pc:sldChg chg="modSp">
        <pc:chgData name="Tikkanen Minna" userId="S::minna.tikkanen_kempele.fi#ext#@ppshp.onmicrosoft.com::43821f83-3e1b-47e4-861d-ee3d2377f4d3" providerId="AD" clId="Web-{49857239-03EF-8859-710B-E4EF8374A3E4}" dt="2022-11-22T13:52:34.656" v="9" actId="1076"/>
        <pc:sldMkLst>
          <pc:docMk/>
          <pc:sldMk cId="3697678227" sldId="279"/>
        </pc:sldMkLst>
        <pc:spChg chg="mod">
          <ac:chgData name="Tikkanen Minna" userId="S::minna.tikkanen_kempele.fi#ext#@ppshp.onmicrosoft.com::43821f83-3e1b-47e4-861d-ee3d2377f4d3" providerId="AD" clId="Web-{49857239-03EF-8859-710B-E4EF8374A3E4}" dt="2022-11-22T13:52:34.656" v="9" actId="1076"/>
          <ac:spMkLst>
            <pc:docMk/>
            <pc:sldMk cId="3697678227" sldId="279"/>
            <ac:spMk id="10" creationId="{6C8F5488-FBAD-DC19-7D92-F29132B443B6}"/>
          </ac:spMkLst>
        </pc:spChg>
        <pc:spChg chg="mod">
          <ac:chgData name="Tikkanen Minna" userId="S::minna.tikkanen_kempele.fi#ext#@ppshp.onmicrosoft.com::43821f83-3e1b-47e4-861d-ee3d2377f4d3" providerId="AD" clId="Web-{49857239-03EF-8859-710B-E4EF8374A3E4}" dt="2022-11-22T13:52:17.561" v="6" actId="1076"/>
          <ac:spMkLst>
            <pc:docMk/>
            <pc:sldMk cId="3697678227" sldId="279"/>
            <ac:spMk id="14" creationId="{450C0CA5-0FC2-C60A-9059-5CBA346B0691}"/>
          </ac:spMkLst>
        </pc:spChg>
        <pc:spChg chg="mod">
          <ac:chgData name="Tikkanen Minna" userId="S::minna.tikkanen_kempele.fi#ext#@ppshp.onmicrosoft.com::43821f83-3e1b-47e4-861d-ee3d2377f4d3" providerId="AD" clId="Web-{49857239-03EF-8859-710B-E4EF8374A3E4}" dt="2022-11-22T13:52:21.577" v="7" actId="1076"/>
          <ac:spMkLst>
            <pc:docMk/>
            <pc:sldMk cId="3697678227" sldId="279"/>
            <ac:spMk id="16" creationId="{42A67799-0818-D556-F09C-F1B18CBB84E6}"/>
          </ac:spMkLst>
        </pc:spChg>
        <pc:picChg chg="mod">
          <ac:chgData name="Tikkanen Minna" userId="S::minna.tikkanen_kempele.fi#ext#@ppshp.onmicrosoft.com::43821f83-3e1b-47e4-861d-ee3d2377f4d3" providerId="AD" clId="Web-{49857239-03EF-8859-710B-E4EF8374A3E4}" dt="2022-11-22T13:52:31.140" v="8" actId="1076"/>
          <ac:picMkLst>
            <pc:docMk/>
            <pc:sldMk cId="3697678227" sldId="279"/>
            <ac:picMk id="9" creationId="{B1E4F0D4-8F62-0E76-F93C-2898F133B3D9}"/>
          </ac:picMkLst>
        </pc:picChg>
      </pc:sldChg>
      <pc:sldChg chg="modSp">
        <pc:chgData name="Tikkanen Minna" userId="S::minna.tikkanen_kempele.fi#ext#@ppshp.onmicrosoft.com::43821f83-3e1b-47e4-861d-ee3d2377f4d3" providerId="AD" clId="Web-{49857239-03EF-8859-710B-E4EF8374A3E4}" dt="2022-11-22T13:52:01.873" v="5" actId="1076"/>
        <pc:sldMkLst>
          <pc:docMk/>
          <pc:sldMk cId="1478330341" sldId="280"/>
        </pc:sldMkLst>
        <pc:spChg chg="mod">
          <ac:chgData name="Tikkanen Minna" userId="S::minna.tikkanen_kempele.fi#ext#@ppshp.onmicrosoft.com::43821f83-3e1b-47e4-861d-ee3d2377f4d3" providerId="AD" clId="Web-{49857239-03EF-8859-710B-E4EF8374A3E4}" dt="2022-11-22T13:51:44.497" v="2" actId="20577"/>
          <ac:spMkLst>
            <pc:docMk/>
            <pc:sldMk cId="1478330341" sldId="280"/>
            <ac:spMk id="5" creationId="{323368B3-C629-AE48-8D39-5721AA23DFDB}"/>
          </ac:spMkLst>
        </pc:spChg>
        <pc:spChg chg="mod">
          <ac:chgData name="Tikkanen Minna" userId="S::minna.tikkanen_kempele.fi#ext#@ppshp.onmicrosoft.com::43821f83-3e1b-47e4-861d-ee3d2377f4d3" providerId="AD" clId="Web-{49857239-03EF-8859-710B-E4EF8374A3E4}" dt="2022-11-22T13:51:54.967" v="4" actId="1076"/>
          <ac:spMkLst>
            <pc:docMk/>
            <pc:sldMk cId="1478330341" sldId="280"/>
            <ac:spMk id="9" creationId="{A5F707FA-03B5-0236-42DD-D27C1942A3E1}"/>
          </ac:spMkLst>
        </pc:spChg>
        <pc:spChg chg="mod">
          <ac:chgData name="Tikkanen Minna" userId="S::minna.tikkanen_kempele.fi#ext#@ppshp.onmicrosoft.com::43821f83-3e1b-47e4-861d-ee3d2377f4d3" providerId="AD" clId="Web-{49857239-03EF-8859-710B-E4EF8374A3E4}" dt="2022-11-22T13:52:01.873" v="5" actId="1076"/>
          <ac:spMkLst>
            <pc:docMk/>
            <pc:sldMk cId="1478330341" sldId="280"/>
            <ac:spMk id="10" creationId="{B0E9A834-6AD5-0D38-8D68-0BDA66C823B3}"/>
          </ac:spMkLst>
        </pc:spChg>
        <pc:picChg chg="mod">
          <ac:chgData name="Tikkanen Minna" userId="S::minna.tikkanen_kempele.fi#ext#@ppshp.onmicrosoft.com::43821f83-3e1b-47e4-861d-ee3d2377f4d3" providerId="AD" clId="Web-{49857239-03EF-8859-710B-E4EF8374A3E4}" dt="2022-11-22T13:51:51.716" v="3" actId="14100"/>
          <ac:picMkLst>
            <pc:docMk/>
            <pc:sldMk cId="1478330341" sldId="280"/>
            <ac:picMk id="6" creationId="{B27D13C0-A4EA-F637-68A3-81F65AB1DFA6}"/>
          </ac:picMkLst>
        </pc:picChg>
      </pc:sldChg>
      <pc:sldChg chg="modSp">
        <pc:chgData name="Tikkanen Minna" userId="S::minna.tikkanen_kempele.fi#ext#@ppshp.onmicrosoft.com::43821f83-3e1b-47e4-861d-ee3d2377f4d3" providerId="AD" clId="Web-{49857239-03EF-8859-710B-E4EF8374A3E4}" dt="2022-11-22T13:51:26.231" v="1" actId="20577"/>
        <pc:sldMkLst>
          <pc:docMk/>
          <pc:sldMk cId="3082128126" sldId="283"/>
        </pc:sldMkLst>
        <pc:spChg chg="mod">
          <ac:chgData name="Tikkanen Minna" userId="S::minna.tikkanen_kempele.fi#ext#@ppshp.onmicrosoft.com::43821f83-3e1b-47e4-861d-ee3d2377f4d3" providerId="AD" clId="Web-{49857239-03EF-8859-710B-E4EF8374A3E4}" dt="2022-11-22T13:51:26.231" v="1" actId="20577"/>
          <ac:spMkLst>
            <pc:docMk/>
            <pc:sldMk cId="3082128126" sldId="283"/>
            <ac:spMk id="5" creationId="{014BEBE4-9315-0F2A-D0E3-C231ED2B02C2}"/>
          </ac:spMkLst>
        </pc:spChg>
      </pc:sldChg>
    </pc:docChg>
  </pc:docChgLst>
  <pc:docChgLst>
    <pc:chgData name="Tikkanen Minna" userId="S::minna.tikkanen_kempele.fi#ext#@ppshp.onmicrosoft.com::43821f83-3e1b-47e4-861d-ee3d2377f4d3" providerId="AD" clId="Web-{AC261B3D-080C-144B-FE4A-8C52FA7A0924}"/>
    <pc:docChg chg="modSld">
      <pc:chgData name="Tikkanen Minna" userId="S::minna.tikkanen_kempele.fi#ext#@ppshp.onmicrosoft.com::43821f83-3e1b-47e4-861d-ee3d2377f4d3" providerId="AD" clId="Web-{AC261B3D-080C-144B-FE4A-8C52FA7A0924}" dt="2022-11-23T10:03:29.626" v="15" actId="20577"/>
      <pc:docMkLst>
        <pc:docMk/>
      </pc:docMkLst>
      <pc:sldChg chg="modSp">
        <pc:chgData name="Tikkanen Minna" userId="S::minna.tikkanen_kempele.fi#ext#@ppshp.onmicrosoft.com::43821f83-3e1b-47e4-861d-ee3d2377f4d3" providerId="AD" clId="Web-{AC261B3D-080C-144B-FE4A-8C52FA7A0924}" dt="2022-11-23T10:03:29.626" v="15" actId="20577"/>
        <pc:sldMkLst>
          <pc:docMk/>
          <pc:sldMk cId="3082128126" sldId="283"/>
        </pc:sldMkLst>
        <pc:spChg chg="mod">
          <ac:chgData name="Tikkanen Minna" userId="S::minna.tikkanen_kempele.fi#ext#@ppshp.onmicrosoft.com::43821f83-3e1b-47e4-861d-ee3d2377f4d3" providerId="AD" clId="Web-{AC261B3D-080C-144B-FE4A-8C52FA7A0924}" dt="2022-11-23T10:03:29.626" v="15" actId="20577"/>
          <ac:spMkLst>
            <pc:docMk/>
            <pc:sldMk cId="3082128126" sldId="283"/>
            <ac:spMk id="5" creationId="{014BEBE4-9315-0F2A-D0E3-C231ED2B02C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3FDDA91-8391-A64B-92A0-B85BE5703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472A70-F52D-E745-BEC4-FA75195C1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B4052-C213-C641-A147-E372D208F7C3}" type="datetimeFigureOut">
              <a:rPr lang="fi-FI" smtClean="0">
                <a:latin typeface="Arial" panose="020B0604020202020204" pitchFamily="34" charset="0"/>
              </a:rPr>
              <a:t>23.11.2022</a:t>
            </a:fld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E94B31-E715-AD4B-851E-17F05C6BE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0FD0CE-02CD-4E45-B2C3-44865384D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B0CE-2571-E540-ABD8-9D20C7D01C86}" type="slidenum">
              <a:rPr lang="fi-FI" smtClean="0">
                <a:latin typeface="Arial" panose="020B0604020202020204" pitchFamily="34" charset="0"/>
              </a:rPr>
              <a:t>‹#›</a:t>
            </a:fld>
            <a:endParaRPr lang="fi-FI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A9502C-F7D5-D243-B53B-BD30A3E863CD}" type="datetimeFigureOut">
              <a:rPr lang="fi-FI" smtClean="0"/>
              <a:pPr/>
              <a:t>23.11.2022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9F6D52D-210E-2F42-8E94-1710D799A8B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88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FAEDC2-5040-6946-90A6-BD17B1A73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C62F51-95D7-7E43-A39A-F0D3B0029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44DA5C8-DC13-8C4D-B479-3A817C218E89}"/>
              </a:ext>
            </a:extLst>
          </p:cNvPr>
          <p:cNvSpPr/>
          <p:nvPr userDrawn="1"/>
        </p:nvSpPr>
        <p:spPr>
          <a:xfrm>
            <a:off x="9370979" y="0"/>
            <a:ext cx="2821021" cy="138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BB57461-E3E1-2F49-B6DF-4B59085E2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20897" y="2224048"/>
            <a:ext cx="4302083" cy="19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vanh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5294AFA-EA8B-AE41-96AE-085238B012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3CEEAE62-3569-B64E-9A2A-D9AACEAC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5429"/>
            <a:ext cx="4034512" cy="1795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A310C77D-9586-ED4D-B213-5F322B4B1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4034513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E457904E-5A58-C44A-B057-574E43E1DAFC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4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nainen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5294AFA-EA8B-AE41-96AE-085238B012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AF2F9D2-87CA-914D-8E21-A4D91ED278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C0FA2095-6E26-3B47-AD05-2EF25166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5429"/>
            <a:ext cx="4034512" cy="1795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5DA88651-3AFF-D646-A8F5-C8913C440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4034513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F43EB91-9EFD-AA4C-9533-94C95229B30F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5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pelastusla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5294AFA-EA8B-AE41-96AE-085238B012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0EFD157D-E321-4441-9B5F-1B56AD386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9833B3A2-13BC-664F-8E61-D2E6FE34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5429"/>
            <a:ext cx="4034512" cy="1795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CAB526-2BB9-C94D-A82A-59AB2D326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4034513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1E82A6FD-3DE1-164B-A2F0-94E9F2B30DF4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4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O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5294AFA-EA8B-AE41-96AE-085238B012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FA9FFE50-BAA2-F846-8E47-1D889D30A8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1A93863B-5208-1846-90E0-09D39F8D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5429"/>
            <a:ext cx="4034512" cy="1795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7F2CED35-186C-784A-B2E7-569F8396F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4034513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D243F8C3-DC9A-B346-A634-F1E6481FCEE8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2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61F8DA-D6EE-A94A-ACFC-273BCF368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2001"/>
            <a:ext cx="5181600" cy="4144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57219-CD75-CA4D-8FF0-538181691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31999"/>
            <a:ext cx="51816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2F6044-7D3F-0B4B-AFE9-372237F0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A2F8FC-1F12-C047-94A1-F2AF07FB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AA98B8A6-E6E0-1C49-B2B1-5EDE2B8F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7325498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163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62679B-B9BC-5E48-9818-4598D459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4056" y="1547813"/>
            <a:ext cx="6161332" cy="431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2D04E-9FB9-1744-99AE-2592694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8E5C-2CE2-4945-82A1-8C11AF5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C8A3E56-2AEA-454E-8881-57A2B83F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0DF563E-B13C-B943-85FA-F3E23AE8A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2F6D48-3573-CA42-9758-9CB7A8AD1A42}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726EE141-E3DB-7843-BE01-750FBD2503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7231" y="1547813"/>
            <a:ext cx="6156569" cy="43132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9674E88-8AF0-B64D-A779-F7D04B9C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763C4C9-F2E7-4C45-BEAE-FF133AD1F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E1B4F66-EEDF-DC47-BA87-414DBCD6808F}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328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C18D932F-69C8-3146-9BF3-A1969DBB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052"/>
            <a:ext cx="7325498" cy="897514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539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0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nainen ja lap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066D1325-3727-B442-8D2F-0B8B890230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FC4CAA-3762-0741-BEDF-669A8DD6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637" y="1492738"/>
            <a:ext cx="4790161" cy="26316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539EA54-AB74-A442-82D6-1C28288C1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301946"/>
            <a:ext cx="7762103" cy="2650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dirty="0"/>
              <a:t>Etunimi Sukunimi, Titteli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31FA731E-2BE4-394C-A7C6-D0A991F4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4486" y="6301946"/>
            <a:ext cx="2539313" cy="2650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35" name="Alaotsikko 2">
            <a:extLst>
              <a:ext uri="{FF2B5EF4-FFF2-40B4-BE49-F238E27FC236}">
                <a16:creationId xmlns:a16="http://schemas.microsoft.com/office/drawing/2014/main" id="{8C887873-4F87-2A43-AC08-A4485D93E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3637" y="4415481"/>
            <a:ext cx="4790162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D99C3E-D1D3-1A4D-B31A-7795EBE4B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nh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86765C0F-7791-9E4D-B6D3-699BB41DBD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539EA54-AB74-A442-82D6-1C28288C1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301946"/>
            <a:ext cx="7762103" cy="2650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dirty="0"/>
              <a:t>Etunimi Sukunimi, Titteli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31FA731E-2BE4-394C-A7C6-D0A991F4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4486" y="6301946"/>
            <a:ext cx="2539313" cy="2650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3FD6B73-293C-0B4A-A332-7D4623946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637" y="1492738"/>
            <a:ext cx="4790161" cy="26316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1ECFA9E3-56E8-2B4B-992B-7870D0F16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3637" y="4415481"/>
            <a:ext cx="4790162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4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7325498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FBA1795-2D78-6243-B83D-5CD869E2D4D6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6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27D2F63A-75EB-C649-AD4D-F55E898F52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51000">
                <a:schemeClr val="bg2">
                  <a:shade val="63000"/>
                  <a:satMod val="12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7325498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D466EC9-ABD3-B149-B714-4998F2BF1348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9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71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id="{C96F3789-64D2-9A4F-A656-6AB0E01E8560}"/>
              </a:ext>
            </a:extLst>
          </p:cNvPr>
          <p:cNvSpPr/>
          <p:nvPr userDrawn="1"/>
        </p:nvSpPr>
        <p:spPr>
          <a:xfrm>
            <a:off x="0" y="156411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51000">
                <a:schemeClr val="bg2">
                  <a:shade val="63000"/>
                  <a:satMod val="12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828BCD1-8843-5448-9D4D-DD9A55866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3072697-FA94-6446-BDEB-672615BF65AB}"/>
              </a:ext>
            </a:extLst>
          </p:cNvPr>
          <p:cNvSpPr/>
          <p:nvPr userDrawn="1"/>
        </p:nvSpPr>
        <p:spPr>
          <a:xfrm>
            <a:off x="5194056" y="0"/>
            <a:ext cx="6997944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46700" y="0"/>
            <a:ext cx="6845300" cy="6857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5429"/>
            <a:ext cx="4034512" cy="1795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4034513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CE7DFFB-038B-0E43-9CB2-A357E960A72B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35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ensihoita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08F682A-1136-4844-9F64-E18B69DDA0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71616D9-60C5-CE48-BB3C-F83C8219AB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C665D5D1-0E4D-4F48-9F8E-0BB96370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65429"/>
            <a:ext cx="4034512" cy="1795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FEBBC051-8E3D-0146-A861-30B282DD9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4034513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99B490F0-C5AB-0549-B03D-8063016B74F1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8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4A0141A-275F-C940-A8A3-D0219D89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7325498" cy="1445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21A97-5FC2-2F4C-B06C-A30D520C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425667-878A-6E4A-B0E6-E960F5B16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C636-3E1B-3E4B-A36F-31573F7B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A740146-1687-0847-A20F-74F66D5FB6B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58" r:id="rId3"/>
    <p:sldLayoutId id="2147483650" r:id="rId4"/>
    <p:sldLayoutId id="2147483676" r:id="rId5"/>
    <p:sldLayoutId id="2147483651" r:id="rId6"/>
    <p:sldLayoutId id="2147483675" r:id="rId7"/>
    <p:sldLayoutId id="2147483686" r:id="rId8"/>
    <p:sldLayoutId id="2147483664" r:id="rId9"/>
    <p:sldLayoutId id="2147483680" r:id="rId10"/>
    <p:sldLayoutId id="2147483677" r:id="rId11"/>
    <p:sldLayoutId id="2147483681" r:id="rId12"/>
    <p:sldLayoutId id="2147483682" r:id="rId13"/>
    <p:sldLayoutId id="2147483652" r:id="rId14"/>
    <p:sldLayoutId id="2147483657" r:id="rId15"/>
    <p:sldLayoutId id="2147483654" r:id="rId16"/>
    <p:sldLayoutId id="2147483683" r:id="rId17"/>
    <p:sldLayoutId id="214748365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nna.tikkanen@popsote.f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C374AAB-AA0A-5042-B65F-407EB71F8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Ikäihmisten kuntoutus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ACC029D5-F7B4-B24C-8620-F046F9213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3637" y="4415481"/>
            <a:ext cx="5265608" cy="2184942"/>
          </a:xfrm>
        </p:spPr>
        <p:txBody>
          <a:bodyPr>
            <a:normAutofit/>
          </a:bodyPr>
          <a:lstStyle/>
          <a:p>
            <a:r>
              <a:rPr lang="fi-FI" b="1" dirty="0"/>
              <a:t>Kaatumisten ehkäisy</a:t>
            </a:r>
          </a:p>
          <a:p>
            <a:r>
              <a:rPr lang="fi-FI" sz="1400" dirty="0"/>
              <a:t>Minna Tikkanen, projektisuunnittelija</a:t>
            </a:r>
          </a:p>
          <a:p>
            <a:r>
              <a:rPr lang="fi-FI" sz="1400" dirty="0" err="1"/>
              <a:t>POPsote</a:t>
            </a:r>
            <a:r>
              <a:rPr lang="fi-FI" sz="1400" dirty="0"/>
              <a:t>, Kuntoutuksen kehittämisohjelma</a:t>
            </a:r>
          </a:p>
          <a:p>
            <a:r>
              <a:rPr lang="fi-FI" sz="1200" dirty="0">
                <a:hlinkClick r:id="rId2"/>
              </a:rPr>
              <a:t>minna.tikkanen@popsote.fi</a:t>
            </a:r>
            <a:endParaRPr lang="fi-FI" sz="1200" dirty="0"/>
          </a:p>
          <a:p>
            <a:r>
              <a:rPr lang="fi-FI" sz="1400" dirty="0"/>
              <a:t>p</a:t>
            </a:r>
            <a:r>
              <a:rPr lang="fi-FI" sz="1200" dirty="0"/>
              <a:t>. 0406569195</a:t>
            </a:r>
          </a:p>
        </p:txBody>
      </p:sp>
    </p:spTree>
    <p:extLst>
      <p:ext uri="{BB962C8B-B14F-4D97-AF65-F5344CB8AC3E}">
        <p14:creationId xmlns:p14="http://schemas.microsoft.com/office/powerpoint/2010/main" val="367553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253F362-AE31-A64E-A564-7A467C90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42A67799-0818-D556-F09C-F1B18CBB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Ikäihmisten</a:t>
            </a:r>
            <a:r>
              <a:rPr lang="en-US" dirty="0"/>
              <a:t> </a:t>
            </a:r>
            <a:r>
              <a:rPr lang="en-US" dirty="0" err="1"/>
              <a:t>kuntoutus</a:t>
            </a:r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50C0CA5-0FC2-C60A-9059-5CBA346B0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14BEBE4-9315-0F2A-D0E3-C231ED2B02C2}"/>
              </a:ext>
            </a:extLst>
          </p:cNvPr>
          <p:cNvSpPr txBox="1"/>
          <p:nvPr/>
        </p:nvSpPr>
        <p:spPr>
          <a:xfrm>
            <a:off x="882203" y="2918828"/>
            <a:ext cx="4288665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400" dirty="0"/>
              <a:t>Ikäihmisten kuntoutuksen kehittämistyössä painopiste on ollut ennen kaikkea;</a:t>
            </a:r>
          </a:p>
          <a:p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/>
              <a:t>Kaatumisten ehkäisy</a:t>
            </a:r>
            <a:r>
              <a:rPr lang="fi-FI" sz="1400" dirty="0"/>
              <a:t>, asiakkaan näkökulma, ”aika ennen kaatumista”</a:t>
            </a:r>
          </a:p>
          <a:p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Etäarkikuntoutus -toiminnan tukeminen ja toiminnan laajentaminen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Ennaltaehkäisevä kuntoutus</a:t>
            </a:r>
          </a:p>
          <a:p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212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B55B498B-B293-B88D-2A51-C4E0E7F96E62}"/>
              </a:ext>
            </a:extLst>
          </p:cNvPr>
          <p:cNvPicPr preferRelativeResize="0">
            <a:picLocks noGrp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015570" y="2472745"/>
            <a:ext cx="5614133" cy="3829202"/>
          </a:xfr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253F362-AE31-A64E-A564-7A467C90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3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E1D7C26-229C-D24C-980C-DB954F2D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39" y="1119763"/>
            <a:ext cx="5226631" cy="1352982"/>
          </a:xfrm>
        </p:spPr>
        <p:txBody>
          <a:bodyPr>
            <a:noAutofit/>
          </a:bodyPr>
          <a:lstStyle/>
          <a:p>
            <a:r>
              <a:rPr lang="fi-FI" sz="4000" dirty="0"/>
              <a:t>Kaatumiset ja lonkkamurtumat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4EE584E-4D9E-1949-8CA2-23480547E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3269304"/>
            <a:ext cx="5045857" cy="3032642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Kaatumiset ja niiden aiheuttamat vammat ovat suuri yhteiskunnallinen haaste, johon on tärkeää puuttua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Joka kolmas 70 vuotta täyttäneistä kaatuu vähintään kerran vuodessa ja arviolta noin 15% iäkkäistä kaatuilee toistuvasti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schemeClr val="tx2"/>
                </a:solidFill>
              </a:rPr>
              <a:t>Kaatumisista johtuvat vammat voivat aiheuttaa </a:t>
            </a:r>
            <a:r>
              <a:rPr lang="fi-FI" sz="5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inhimillistä kärsimystä ja toimintakyvyn heikkenemistä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Kaatumispelko voi heikentää toimintakykyä entisestään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Vähintään joka kolmas kaatuminen tai kaatumisvamma voidaan ehkäistä puuttumalla oikea-aikaisesti keskeisiin kaatumisten vaaratekijöihin!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583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B62CC6D-AAF5-0C46-A811-63806E5A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9EA472B-47C6-3944-A544-2C01A9F4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HYTE-kertoimet </a:t>
            </a:r>
            <a:br>
              <a:rPr lang="fi-FI" dirty="0"/>
            </a:br>
            <a:r>
              <a:rPr lang="fi-FI" dirty="0"/>
              <a:t>kaatumisten ehkäisytyössä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23368B3-C629-AE48-8D39-5721AA23D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32408"/>
            <a:ext cx="4044827" cy="2439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i-FI" sz="1400" dirty="0"/>
              <a:t>Hyvinvointialueiden HYTE-kertoimista Lonkkamurtumat -tulosindikaattori kannustaa omalta osaltaan jatkamaan poikkihallinnollista ja pitkäjänteistä kaatumisten ehkäisytyötä. Kaatumisten ehkäisyä on tärkeää tehdä tiiviissä yhteistyössä myös kuntien kanssa. Kuntien HYTE-kertoimissa Kaatumisten hoitojaksot –tulosindikaattori toimii kannustimena tälle tärkeälle työlle ja yhteistyölle.</a:t>
            </a:r>
            <a:endParaRPr lang="en-US"/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B27D13C0-A4EA-F637-68A3-81F65AB1DFA6}"/>
              </a:ext>
            </a:extLst>
          </p:cNvPr>
          <p:cNvPicPr>
            <a:picLocks noGrp="1" noChangeAspect="1"/>
          </p:cNvPicPr>
          <p:nvPr>
            <p:ph type="chart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00" y="2475007"/>
            <a:ext cx="7044689" cy="3393980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A5F707FA-03B5-0236-42DD-D27C1942A3E1}"/>
              </a:ext>
            </a:extLst>
          </p:cNvPr>
          <p:cNvSpPr/>
          <p:nvPr/>
        </p:nvSpPr>
        <p:spPr>
          <a:xfrm>
            <a:off x="7479494" y="4817801"/>
            <a:ext cx="360609" cy="270457"/>
          </a:xfrm>
          <a:prstGeom prst="rect">
            <a:avLst/>
          </a:prstGeom>
          <a:noFill/>
          <a:ln w="38100">
            <a:solidFill>
              <a:srgbClr val="FEB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B0E9A834-6AD5-0D38-8D68-0BDA66C823B3}"/>
              </a:ext>
            </a:extLst>
          </p:cNvPr>
          <p:cNvSpPr/>
          <p:nvPr/>
        </p:nvSpPr>
        <p:spPr>
          <a:xfrm>
            <a:off x="11012575" y="5091447"/>
            <a:ext cx="444836" cy="270457"/>
          </a:xfrm>
          <a:prstGeom prst="rect">
            <a:avLst/>
          </a:prstGeom>
          <a:noFill/>
          <a:ln w="38100">
            <a:solidFill>
              <a:srgbClr val="FEB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7833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50C0CA5-0FC2-C60A-9059-5CBA346B0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393" y="1231586"/>
            <a:ext cx="5257800" cy="51966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i-FI" sz="1400" b="1" i="1" dirty="0">
                <a:solidFill>
                  <a:schemeClr val="tx2"/>
                </a:solidFill>
              </a:rPr>
              <a:t>Kaatumisia voidaan ehkäistä tehokkaasti, mikäli kaatumisten vaaratekijät tunnistetaan ajoissa ja niihin osataan puuttua yksilöllisesti ja oikea-aikaisesti.</a:t>
            </a:r>
            <a:endParaRPr lang="fi-FI" sz="1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fi-FI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Pohjois-Pohjanmaan hyvinvointialueen sähköisen neuvonnan ja asioinnin sivustolle koostetaan tiivis tietosisältö kaatumisten ehkäisyyn liittyen. Tarkoituksena on informaation jakaminen sekä itsehoidon tukeminen. </a:t>
            </a:r>
          </a:p>
          <a:p>
            <a:pPr marL="0" indent="0" algn="just">
              <a:buNone/>
            </a:pPr>
            <a:r>
              <a:rPr lang="fi-FI" sz="1400" b="1" dirty="0">
                <a:solidFill>
                  <a:schemeClr val="tx2"/>
                </a:solidFill>
              </a:rPr>
              <a:t>Tietosisällön lisäksi sivustolle tuotetaan;</a:t>
            </a:r>
            <a:endParaRPr lang="fi-FI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Kaatumisten ehkäisy -video</a:t>
            </a:r>
            <a:r>
              <a:rPr lang="fi-F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sekä </a:t>
            </a:r>
            <a:r>
              <a:rPr lang="fi-FI" sz="1400" b="1" dirty="0">
                <a:solidFill>
                  <a:schemeClr val="tx2"/>
                </a:solidFill>
              </a:rPr>
              <a:t>L</a:t>
            </a:r>
            <a:r>
              <a:rPr lang="fi-FI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attialta ylös –video</a:t>
            </a:r>
            <a:endParaRPr lang="fi-FI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Asiakaslähtöinen lähestymistapa, </a:t>
            </a:r>
            <a:r>
              <a:rPr lang="fi-FI" sz="1200" dirty="0">
                <a:solidFill>
                  <a:schemeClr val="tx2"/>
                </a:solidFill>
              </a:rPr>
              <a:t>asiakas </a:t>
            </a:r>
            <a:r>
              <a:rPr lang="fi-FI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aktiivinen toimija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Tarkoituksena herätellä ajattelemaan kaatumisten riskitekijöitä ja miten niihin voi itse vaikuttaa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Tiedon saavutettavuus sekä ikäihmisen että omaisen näkökulmasta</a:t>
            </a:r>
          </a:p>
          <a:p>
            <a:r>
              <a:rPr lang="fi-FI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Pysy pystyssä –kortit </a:t>
            </a:r>
            <a:r>
              <a:rPr lang="fi-F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keskustelun tueksi esim. järjestöille, päivätoimintaan, ryhmiin tai vaikka omaisille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1400" b="1" dirty="0">
                <a:solidFill>
                  <a:schemeClr val="tx2"/>
                </a:solidFill>
              </a:rPr>
              <a:t>Pysy pystyssä –etäkuntoutusryhmä, kuntarajat ylittävä kuntoutusryhmä etänä</a:t>
            </a:r>
            <a:endParaRPr lang="fi-FI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B1E4F0D4-8F62-0E76-F93C-2898F133B3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2019" y="2913545"/>
            <a:ext cx="5609876" cy="3140441"/>
          </a:xfrm>
          <a:prstGeom prst="rect">
            <a:avLst/>
          </a:prstGeom>
          <a:noFill/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253F362-AE31-A64E-A564-7A467C90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42A67799-0818-D556-F09C-F1B18CBB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93" y="-357048"/>
            <a:ext cx="8337997" cy="1445241"/>
          </a:xfrm>
        </p:spPr>
        <p:txBody>
          <a:bodyPr/>
          <a:lstStyle/>
          <a:p>
            <a:r>
              <a:rPr lang="en-US" dirty="0" err="1"/>
              <a:t>Kaatumisten</a:t>
            </a:r>
            <a:r>
              <a:rPr lang="en-US" dirty="0"/>
              <a:t> </a:t>
            </a:r>
            <a:r>
              <a:rPr lang="en-US" dirty="0" err="1"/>
              <a:t>ehkäisytyön</a:t>
            </a:r>
            <a:r>
              <a:rPr lang="en-US" dirty="0"/>
              <a:t> </a:t>
            </a:r>
            <a:r>
              <a:rPr lang="en-US" dirty="0" err="1"/>
              <a:t>tueksi</a:t>
            </a:r>
            <a:endParaRPr lang="en-US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C8F5488-FBAD-DC19-7D92-F29132B443B6}"/>
              </a:ext>
            </a:extLst>
          </p:cNvPr>
          <p:cNvSpPr txBox="1"/>
          <p:nvPr/>
        </p:nvSpPr>
        <p:spPr>
          <a:xfrm>
            <a:off x="6312019" y="2363147"/>
            <a:ext cx="5376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/>
              <a:t>Pysy pystyssä -kortit</a:t>
            </a:r>
          </a:p>
        </p:txBody>
      </p:sp>
    </p:spTree>
    <p:extLst>
      <p:ext uri="{BB962C8B-B14F-4D97-AF65-F5344CB8AC3E}">
        <p14:creationId xmlns:p14="http://schemas.microsoft.com/office/powerpoint/2010/main" val="369767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45A4A434-018F-2A6D-6202-D8D95A68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8234966" cy="1445241"/>
          </a:xfrm>
        </p:spPr>
        <p:txBody>
          <a:bodyPr anchor="b">
            <a:normAutofit/>
          </a:bodyPr>
          <a:lstStyle/>
          <a:p>
            <a:r>
              <a:rPr lang="en-US" sz="3600" dirty="0" err="1"/>
              <a:t>Kaatumisten</a:t>
            </a:r>
            <a:r>
              <a:rPr lang="en-US" sz="3600" dirty="0"/>
              <a:t> </a:t>
            </a:r>
            <a:r>
              <a:rPr lang="en-US" sz="3600" dirty="0" err="1"/>
              <a:t>ehkäisyssä</a:t>
            </a:r>
            <a:r>
              <a:rPr lang="en-US" sz="3600" dirty="0"/>
              <a:t> </a:t>
            </a:r>
            <a:r>
              <a:rPr lang="en-US" sz="3600" dirty="0" err="1"/>
              <a:t>huomioitavat</a:t>
            </a:r>
            <a:r>
              <a:rPr lang="en-US" sz="3600" dirty="0"/>
              <a:t> </a:t>
            </a:r>
            <a:r>
              <a:rPr lang="en-US" sz="3600" dirty="0" err="1"/>
              <a:t>tekijät</a:t>
            </a:r>
            <a:endParaRPr lang="en-US" sz="36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4C8A95C-ABE3-2D09-3206-A64AF0EC1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395" y="2045535"/>
            <a:ext cx="7674284" cy="4355157"/>
          </a:xfrm>
          <a:prstGeom prst="rect">
            <a:avLst/>
          </a:prstGeom>
          <a:noFill/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3207F72-2F2B-C316-B467-F4483191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590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9EA472B-47C6-3944-A544-2C01A9F4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7308"/>
            <a:ext cx="6798973" cy="1445241"/>
          </a:xfrm>
        </p:spPr>
        <p:txBody>
          <a:bodyPr anchor="b">
            <a:normAutofit/>
          </a:bodyPr>
          <a:lstStyle/>
          <a:p>
            <a:r>
              <a:rPr lang="fi-FI" sz="3600" dirty="0"/>
              <a:t>Kenelle kaatumisten ehkäisytyö kuuluu?</a:t>
            </a:r>
          </a:p>
        </p:txBody>
      </p:sp>
      <p:pic>
        <p:nvPicPr>
          <p:cNvPr id="6" name="Kaavion paikkamerkki 5">
            <a:extLst>
              <a:ext uri="{FF2B5EF4-FFF2-40B4-BE49-F238E27FC236}">
                <a16:creationId xmlns:a16="http://schemas.microsoft.com/office/drawing/2014/main" id="{77A7D055-125D-6986-9B13-4C89D8390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253" y="2253098"/>
            <a:ext cx="7232601" cy="4267235"/>
          </a:xfrm>
          <a:prstGeom prst="rect">
            <a:avLst/>
          </a:prstGeom>
          <a:noFill/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B62CC6D-AAF5-0C46-A811-63806E5A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9634667"/>
      </p:ext>
    </p:extLst>
  </p:cSld>
  <p:clrMapOvr>
    <a:masterClrMapping/>
  </p:clrMapOvr>
</p:sld>
</file>

<file path=ppt/theme/theme1.xml><?xml version="1.0" encoding="utf-8"?>
<a:theme xmlns:a="http://schemas.openxmlformats.org/drawingml/2006/main" name="PPhyvinvointialue-teema">
  <a:themeElements>
    <a:clrScheme name="Pohjois-Pohjanmaan hyvinvointialue">
      <a:dk1>
        <a:srgbClr val="06175E"/>
      </a:dk1>
      <a:lt1>
        <a:srgbClr val="FFFFFF"/>
      </a:lt1>
      <a:dk2>
        <a:srgbClr val="06175E"/>
      </a:dk2>
      <a:lt2>
        <a:srgbClr val="E7E6E6"/>
      </a:lt2>
      <a:accent1>
        <a:srgbClr val="FF977B"/>
      </a:accent1>
      <a:accent2>
        <a:srgbClr val="FEB7A3"/>
      </a:accent2>
      <a:accent3>
        <a:srgbClr val="F8DDD3"/>
      </a:accent3>
      <a:accent4>
        <a:srgbClr val="C82A2A"/>
      </a:accent4>
      <a:accent5>
        <a:srgbClr val="EEBFBF"/>
      </a:accent5>
      <a:accent6>
        <a:srgbClr val="C3CCEB"/>
      </a:accent6>
      <a:hlink>
        <a:srgbClr val="054FC1"/>
      </a:hlink>
      <a:folHlink>
        <a:srgbClr val="B7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de_powerpoint_template" id="{92C75BCB-5A2B-FE4E-915A-2898210B4475}" vid="{B228524F-3D62-994B-83F5-F02E42824F3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672393-79b0-44ca-b1da-478db7a2b85f">
      <Terms xmlns="http://schemas.microsoft.com/office/infopath/2007/PartnerControls"/>
    </lcf76f155ced4ddcb4097134ff3c332f>
    <TaxCatchAll xmlns="d3e50268-7799-48af-83c3-9a9b063078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F9FBE23DE9741AAC4B06DBA542379" ma:contentTypeVersion="16" ma:contentTypeDescription="Create a new document." ma:contentTypeScope="" ma:versionID="5cade8c26214b335e62634fa1a0e2e75">
  <xsd:schema xmlns:xsd="http://www.w3.org/2001/XMLSchema" xmlns:xs="http://www.w3.org/2001/XMLSchema" xmlns:p="http://schemas.microsoft.com/office/2006/metadata/properties" xmlns:ns2="d8672393-79b0-44ca-b1da-478db7a2b85f" xmlns:ns3="2bb0a49a-9a7d-4643-b39a-2332175e2122" xmlns:ns4="d3e50268-7799-48af-83c3-9a9b063078bc" targetNamespace="http://schemas.microsoft.com/office/2006/metadata/properties" ma:root="true" ma:fieldsID="d82df04886c30fe12a823fc280e7d3d0" ns2:_="" ns3:_="" ns4:_="">
    <xsd:import namespace="d8672393-79b0-44ca-b1da-478db7a2b85f"/>
    <xsd:import namespace="2bb0a49a-9a7d-4643-b39a-2332175e2122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2393-79b0-44ca-b1da-478db7a2b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8803545-8691-4b95-be08-91594e252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0a49a-9a7d-4643-b39a-2332175e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833b1c3-5bc6-46dc-9123-3aa11df4ecd0}" ma:internalName="TaxCatchAll" ma:showField="CatchAllData" ma:web="2bb0a49a-9a7d-4643-b39a-2332175e2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C6AF3A-DA2B-4666-B4BE-BD453B225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68C34E-F817-4CBD-ABA9-FF6CA6CC473B}">
  <ds:schemaRefs>
    <ds:schemaRef ds:uri="http://schemas.microsoft.com/office/2006/metadata/properties"/>
    <ds:schemaRef ds:uri="http://schemas.microsoft.com/office/infopath/2007/PartnerControls"/>
    <ds:schemaRef ds:uri="d8672393-79b0-44ca-b1da-478db7a2b85f"/>
    <ds:schemaRef ds:uri="d3e50268-7799-48af-83c3-9a9b063078bc"/>
  </ds:schemaRefs>
</ds:datastoreItem>
</file>

<file path=customXml/itemProps3.xml><?xml version="1.0" encoding="utf-8"?>
<ds:datastoreItem xmlns:ds="http://schemas.openxmlformats.org/officeDocument/2006/customXml" ds:itemID="{123A9169-62D5-45F9-859C-DC39AB2AF6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672393-79b0-44ca-b1da-478db7a2b85f"/>
    <ds:schemaRef ds:uri="2bb0a49a-9a7d-4643-b39a-2332175e2122"/>
    <ds:schemaRef ds:uri="d3e50268-7799-48af-83c3-9a9b06307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PPhyvinvointialue-teema</Template>
  <TotalTime>1490</TotalTime>
  <Words>284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PPhyvinvointialue-teema</vt:lpstr>
      <vt:lpstr>Ikäihmisten kuntoutus</vt:lpstr>
      <vt:lpstr>Ikäihmisten kuntoutus</vt:lpstr>
      <vt:lpstr>Kaatumiset ja lonkkamurtumat</vt:lpstr>
      <vt:lpstr>HYTE-kertoimet  kaatumisten ehkäisytyössä</vt:lpstr>
      <vt:lpstr>Kaatumisten ehkäisytyön tueksi</vt:lpstr>
      <vt:lpstr>Kaatumisten ehkäisyssä huomioitavat tekijät</vt:lpstr>
      <vt:lpstr>Kenelle kaatumisten ehkäisytyö kuuluu?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Essi Ikäläinen</dc:creator>
  <cp:lastModifiedBy>Tikkanen Minna</cp:lastModifiedBy>
  <cp:revision>18</cp:revision>
  <dcterms:created xsi:type="dcterms:W3CDTF">2022-10-05T13:44:56Z</dcterms:created>
  <dcterms:modified xsi:type="dcterms:W3CDTF">2022-11-23T10:03:36Z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2022-10-06T06:55:01Z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06a3484e-b1bf-41df-ab1f-fc0aceba01b4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0x010100F23F9FBE23DE9741AAC4B06DBA542379</vt:lpwstr>
  </property>
  <property fmtid="{D5CDD505-2E9C-101B-9397-08002B2CF9AE}" pid="10" name="MediaServiceImageTags">
    <vt:lpwstr/>
  </property>
</Properties>
</file>