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1" r:id="rId5"/>
    <p:sldMasterId id="2147483733" r:id="rId6"/>
  </p:sldMasterIdLst>
  <p:notesMasterIdLst>
    <p:notesMasterId r:id="rId18"/>
  </p:notesMasterIdLst>
  <p:handoutMasterIdLst>
    <p:handoutMasterId r:id="rId19"/>
  </p:handoutMasterIdLst>
  <p:sldIdLst>
    <p:sldId id="256" r:id="rId7"/>
    <p:sldId id="274" r:id="rId8"/>
    <p:sldId id="258" r:id="rId9"/>
    <p:sldId id="269" r:id="rId10"/>
    <p:sldId id="266" r:id="rId11"/>
    <p:sldId id="261" r:id="rId12"/>
    <p:sldId id="263" r:id="rId13"/>
    <p:sldId id="267" r:id="rId14"/>
    <p:sldId id="273" r:id="rId15"/>
    <p:sldId id="268" r:id="rId16"/>
    <p:sldId id="270"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A4"/>
    <a:srgbClr val="3B54BC"/>
    <a:srgbClr val="FDEEE9"/>
    <a:srgbClr val="FFE5E5"/>
    <a:srgbClr val="000C4A"/>
    <a:srgbClr val="FFC5B3"/>
    <a:srgbClr val="EFF2FA"/>
    <a:srgbClr val="FEF7F4"/>
    <a:srgbClr val="FFFCFA"/>
    <a:srgbClr val="000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623B0-124A-42F1-BB8E-C6D8549BFB80}" v="2" dt="2022-11-14T06:42:11.32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8"/>
    <p:restoredTop sz="96327"/>
  </p:normalViewPr>
  <p:slideViewPr>
    <p:cSldViewPr snapToGrid="0" snapToObjects="1">
      <p:cViewPr varScale="1">
        <p:scale>
          <a:sx n="88" d="100"/>
          <a:sy n="88" d="100"/>
        </p:scale>
        <p:origin x="989" y="6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9" d="100"/>
          <a:sy n="159" d="100"/>
        </p:scale>
        <p:origin x="68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niainen Tiia" userId="S::tiia.kanniainen@ppshp.fi::e5d7110f-97be-4207-9f33-107d6405d610" providerId="AD" clId="Web-{D0B623B0-124A-42F1-BB8E-C6D8549BFB80}"/>
    <pc:docChg chg="addSld delSld">
      <pc:chgData name="Kanniainen Tiia" userId="S::tiia.kanniainen@ppshp.fi::e5d7110f-97be-4207-9f33-107d6405d610" providerId="AD" clId="Web-{D0B623B0-124A-42F1-BB8E-C6D8549BFB80}" dt="2022-11-14T06:42:11.326" v="1"/>
      <pc:docMkLst>
        <pc:docMk/>
      </pc:docMkLst>
      <pc:sldChg chg="new del">
        <pc:chgData name="Kanniainen Tiia" userId="S::tiia.kanniainen@ppshp.fi::e5d7110f-97be-4207-9f33-107d6405d610" providerId="AD" clId="Web-{D0B623B0-124A-42F1-BB8E-C6D8549BFB80}" dt="2022-11-14T06:42:11.326" v="1"/>
        <pc:sldMkLst>
          <pc:docMk/>
          <pc:sldMk cId="2935022268" sldId="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59426-E105-48C5-B5EB-376766947E20}" type="doc">
      <dgm:prSet loTypeId="urn:microsoft.com/office/officeart/2005/8/layout/radial3" loCatId="cycle" qsTypeId="urn:microsoft.com/office/officeart/2005/8/quickstyle/3d3" qsCatId="3D" csTypeId="urn:microsoft.com/office/officeart/2005/8/colors/accent0_2" csCatId="mainScheme" phldr="1"/>
      <dgm:spPr/>
      <dgm:t>
        <a:bodyPr/>
        <a:lstStyle/>
        <a:p>
          <a:endParaRPr lang="fi-FI"/>
        </a:p>
      </dgm:t>
    </dgm:pt>
    <dgm:pt modelId="{C1023D78-1DDA-470E-976C-3A1678101ED7}">
      <dgm:prSet phldrT="[Teksti]"/>
      <dgm:spPr/>
      <dgm:t>
        <a:bodyPr/>
        <a:lstStyle/>
        <a:p>
          <a:endParaRPr lang="fi-FI" dirty="0"/>
        </a:p>
      </dgm:t>
    </dgm:pt>
    <dgm:pt modelId="{0EE6567F-FD24-4BD3-9351-DB638F9F8FDC}" type="parTrans" cxnId="{7C275071-C49A-4984-9ADE-7371CB7BAEBD}">
      <dgm:prSet/>
      <dgm:spPr/>
      <dgm:t>
        <a:bodyPr/>
        <a:lstStyle/>
        <a:p>
          <a:endParaRPr lang="fi-FI"/>
        </a:p>
      </dgm:t>
    </dgm:pt>
    <dgm:pt modelId="{98A08D17-B9A9-4373-BFDC-AF89F2D29224}" type="sibTrans" cxnId="{7C275071-C49A-4984-9ADE-7371CB7BAEBD}">
      <dgm:prSet/>
      <dgm:spPr/>
      <dgm:t>
        <a:bodyPr/>
        <a:lstStyle/>
        <a:p>
          <a:endParaRPr lang="fi-FI"/>
        </a:p>
      </dgm:t>
    </dgm:pt>
    <dgm:pt modelId="{13549994-98D0-425F-BAF6-B3597AFA2F08}">
      <dgm:prSet phldrT="[Teksti]"/>
      <dgm:spPr/>
      <dgm:t>
        <a:bodyPr/>
        <a:lstStyle/>
        <a:p>
          <a:endParaRPr lang="fi-FI" dirty="0"/>
        </a:p>
      </dgm:t>
    </dgm:pt>
    <dgm:pt modelId="{56596345-E62B-4345-84A9-303AA08DED43}" type="parTrans" cxnId="{FA448759-B578-4F9F-BDA6-D1B150E5D9EB}">
      <dgm:prSet/>
      <dgm:spPr/>
      <dgm:t>
        <a:bodyPr/>
        <a:lstStyle/>
        <a:p>
          <a:endParaRPr lang="fi-FI"/>
        </a:p>
      </dgm:t>
    </dgm:pt>
    <dgm:pt modelId="{ABC42D6E-81AA-4F5A-B390-1D28D24CB94B}" type="sibTrans" cxnId="{FA448759-B578-4F9F-BDA6-D1B150E5D9EB}">
      <dgm:prSet/>
      <dgm:spPr/>
      <dgm:t>
        <a:bodyPr/>
        <a:lstStyle/>
        <a:p>
          <a:endParaRPr lang="fi-FI"/>
        </a:p>
      </dgm:t>
    </dgm:pt>
    <dgm:pt modelId="{7634767A-FB58-4630-9EF7-05482ADE1AE9}">
      <dgm:prSet phldrT="[Teksti]"/>
      <dgm:spPr/>
      <dgm:t>
        <a:bodyPr/>
        <a:lstStyle/>
        <a:p>
          <a:endParaRPr lang="fi-FI" dirty="0"/>
        </a:p>
      </dgm:t>
    </dgm:pt>
    <dgm:pt modelId="{433A547F-6ECD-4838-AF1D-2EC7FA2647E5}" type="parTrans" cxnId="{9E4B2C3C-66AC-4FB7-9AF4-FEF845542837}">
      <dgm:prSet/>
      <dgm:spPr/>
      <dgm:t>
        <a:bodyPr/>
        <a:lstStyle/>
        <a:p>
          <a:endParaRPr lang="fi-FI"/>
        </a:p>
      </dgm:t>
    </dgm:pt>
    <dgm:pt modelId="{B0729B94-E356-481E-B227-F681CB379F59}" type="sibTrans" cxnId="{9E4B2C3C-66AC-4FB7-9AF4-FEF845542837}">
      <dgm:prSet/>
      <dgm:spPr/>
      <dgm:t>
        <a:bodyPr/>
        <a:lstStyle/>
        <a:p>
          <a:endParaRPr lang="fi-FI"/>
        </a:p>
      </dgm:t>
    </dgm:pt>
    <dgm:pt modelId="{FD023B3B-9412-4B96-8391-32C03174FF64}">
      <dgm:prSet phldrT="[Teksti]"/>
      <dgm:spPr/>
      <dgm:t>
        <a:bodyPr/>
        <a:lstStyle/>
        <a:p>
          <a:endParaRPr lang="fi-FI" dirty="0"/>
        </a:p>
      </dgm:t>
    </dgm:pt>
    <dgm:pt modelId="{86663E16-8601-43B6-88C2-D1297BA846E3}" type="parTrans" cxnId="{A156A348-2227-44FE-9625-EDEA1101E063}">
      <dgm:prSet/>
      <dgm:spPr/>
      <dgm:t>
        <a:bodyPr/>
        <a:lstStyle/>
        <a:p>
          <a:endParaRPr lang="fi-FI"/>
        </a:p>
      </dgm:t>
    </dgm:pt>
    <dgm:pt modelId="{7C501A42-C976-4938-88ED-D866F46F4D9D}" type="sibTrans" cxnId="{A156A348-2227-44FE-9625-EDEA1101E063}">
      <dgm:prSet/>
      <dgm:spPr/>
      <dgm:t>
        <a:bodyPr/>
        <a:lstStyle/>
        <a:p>
          <a:endParaRPr lang="fi-FI"/>
        </a:p>
      </dgm:t>
    </dgm:pt>
    <dgm:pt modelId="{7FB23C0E-A271-4DFE-B71E-B8D270348E69}">
      <dgm:prSet phldrT="[Teksti]"/>
      <dgm:spPr/>
      <dgm:t>
        <a:bodyPr/>
        <a:lstStyle/>
        <a:p>
          <a:endParaRPr lang="fi-FI" dirty="0"/>
        </a:p>
      </dgm:t>
    </dgm:pt>
    <dgm:pt modelId="{62BC3FFD-9882-4324-83FE-A0EC98EB6D5F}" type="parTrans" cxnId="{672C9727-BC9D-441A-9ED6-5FBEA1689BF9}">
      <dgm:prSet/>
      <dgm:spPr/>
      <dgm:t>
        <a:bodyPr/>
        <a:lstStyle/>
        <a:p>
          <a:endParaRPr lang="fi-FI"/>
        </a:p>
      </dgm:t>
    </dgm:pt>
    <dgm:pt modelId="{97C3AA7E-1BDB-4B74-B258-78DF6A3C1FFB}" type="sibTrans" cxnId="{672C9727-BC9D-441A-9ED6-5FBEA1689BF9}">
      <dgm:prSet/>
      <dgm:spPr/>
      <dgm:t>
        <a:bodyPr/>
        <a:lstStyle/>
        <a:p>
          <a:endParaRPr lang="fi-FI"/>
        </a:p>
      </dgm:t>
    </dgm:pt>
    <dgm:pt modelId="{B1D2525A-FE43-4164-A655-873A2603CF4A}">
      <dgm:prSet phldrT="[Teksti]" custScaleX="142124" custScaleY="132469" custRadScaleRad="101553" custRadScaleInc="-34506"/>
      <dgm:spPr/>
      <dgm:t>
        <a:bodyPr/>
        <a:lstStyle/>
        <a:p>
          <a:endParaRPr lang="fi-FI" dirty="0"/>
        </a:p>
      </dgm:t>
    </dgm:pt>
    <dgm:pt modelId="{3F4E1DB4-4CC4-4258-BA50-ACED0A3E79E3}" type="parTrans" cxnId="{68504345-C2F0-4981-A1D7-DB69ECEF2292}">
      <dgm:prSet/>
      <dgm:spPr/>
      <dgm:t>
        <a:bodyPr/>
        <a:lstStyle/>
        <a:p>
          <a:endParaRPr lang="fi-FI"/>
        </a:p>
      </dgm:t>
    </dgm:pt>
    <dgm:pt modelId="{48BC2731-248F-4ABE-96A3-A54436BBAB21}" type="sibTrans" cxnId="{68504345-C2F0-4981-A1D7-DB69ECEF2292}">
      <dgm:prSet/>
      <dgm:spPr/>
      <dgm:t>
        <a:bodyPr/>
        <a:lstStyle/>
        <a:p>
          <a:endParaRPr lang="fi-FI"/>
        </a:p>
      </dgm:t>
    </dgm:pt>
    <dgm:pt modelId="{E0C9EA67-B4A7-499F-8D17-E98B2854D258}">
      <dgm:prSet phldrT="[Teksti]" custScaleX="142124" custScaleY="132469" custRadScaleRad="101553" custRadScaleInc="-34506"/>
      <dgm:spPr/>
      <dgm:t>
        <a:bodyPr/>
        <a:lstStyle/>
        <a:p>
          <a:endParaRPr lang="fi-FI" dirty="0"/>
        </a:p>
      </dgm:t>
    </dgm:pt>
    <dgm:pt modelId="{E8B53223-6DA2-4F88-BB28-3637E485F5F8}" type="parTrans" cxnId="{22004336-8DFC-403D-A3A3-6A79F49FF31C}">
      <dgm:prSet/>
      <dgm:spPr/>
      <dgm:t>
        <a:bodyPr/>
        <a:lstStyle/>
        <a:p>
          <a:endParaRPr lang="fi-FI"/>
        </a:p>
      </dgm:t>
    </dgm:pt>
    <dgm:pt modelId="{61D76283-E140-49AB-AC91-48E3AB368855}" type="sibTrans" cxnId="{22004336-8DFC-403D-A3A3-6A79F49FF31C}">
      <dgm:prSet/>
      <dgm:spPr/>
      <dgm:t>
        <a:bodyPr/>
        <a:lstStyle/>
        <a:p>
          <a:endParaRPr lang="fi-FI"/>
        </a:p>
      </dgm:t>
    </dgm:pt>
    <dgm:pt modelId="{B5C862AA-B284-4D3C-8069-DFA29B29E5C4}">
      <dgm:prSet phldrT="[Teksti]" custT="1"/>
      <dgm:spPr/>
      <dgm:t>
        <a:bodyPr/>
        <a:lstStyle/>
        <a:p>
          <a:r>
            <a:rPr lang="fi-FI" sz="1200" b="1" dirty="0" smtClean="0"/>
            <a:t>HANKKEET </a:t>
          </a:r>
        </a:p>
        <a:p>
          <a:r>
            <a:rPr lang="fi-FI" sz="1100" b="0" dirty="0" smtClean="0"/>
            <a:t>Yhteistyö työllisyyden ja työkyvyn edistämisen hankkeiden kanssa </a:t>
          </a:r>
        </a:p>
      </dgm:t>
    </dgm:pt>
    <dgm:pt modelId="{7151C148-B3E5-488E-87D1-6B9DFD2691D6}" type="parTrans" cxnId="{6AB8805C-F3ED-41A0-9074-9763FCA054D2}">
      <dgm:prSet/>
      <dgm:spPr/>
      <dgm:t>
        <a:bodyPr/>
        <a:lstStyle/>
        <a:p>
          <a:endParaRPr lang="fi-FI"/>
        </a:p>
      </dgm:t>
    </dgm:pt>
    <dgm:pt modelId="{12A24844-7DA4-40FA-8C40-348AF76740D5}" type="sibTrans" cxnId="{6AB8805C-F3ED-41A0-9074-9763FCA054D2}">
      <dgm:prSet/>
      <dgm:spPr/>
      <dgm:t>
        <a:bodyPr/>
        <a:lstStyle/>
        <a:p>
          <a:endParaRPr lang="fi-FI"/>
        </a:p>
      </dgm:t>
    </dgm:pt>
    <dgm:pt modelId="{D26072DD-7794-4252-82B1-1566139D17A0}">
      <dgm:prSet phldrT="[Teksti]" custT="1"/>
      <dgm:spPr/>
      <dgm:t>
        <a:bodyPr/>
        <a:lstStyle/>
        <a:p>
          <a:r>
            <a:rPr lang="fi-FI" sz="1200" b="1" dirty="0" smtClean="0"/>
            <a:t>MUUT TOIMIJAT</a:t>
          </a:r>
        </a:p>
        <a:p>
          <a:r>
            <a:rPr lang="fi-FI" sz="1100" b="1" dirty="0" smtClean="0"/>
            <a:t> </a:t>
          </a:r>
          <a:r>
            <a:rPr lang="fi-FI" sz="1100" b="0" dirty="0" smtClean="0"/>
            <a:t>esim.</a:t>
          </a:r>
          <a:r>
            <a:rPr lang="fi-FI" sz="1100" b="1" dirty="0" smtClean="0"/>
            <a:t> </a:t>
          </a:r>
          <a:r>
            <a:rPr lang="fi-FI" sz="1100" b="0" dirty="0" smtClean="0"/>
            <a:t>Ohjaamot, Jelppi-verkko, </a:t>
          </a:r>
          <a:r>
            <a:rPr lang="fi-FI" sz="1100" b="0" dirty="0" err="1" smtClean="0"/>
            <a:t>Rikosseuraamusviras</a:t>
          </a:r>
          <a:r>
            <a:rPr lang="fi-FI" sz="1100" b="0" dirty="0" smtClean="0"/>
            <a:t>-to, velkaneuvonta</a:t>
          </a:r>
          <a:endParaRPr lang="fi-FI" sz="1100" b="0" dirty="0"/>
        </a:p>
      </dgm:t>
    </dgm:pt>
    <dgm:pt modelId="{54579552-8AEB-463B-B2FD-686CE4DD032E}" type="parTrans" cxnId="{F6BF435D-08A4-4E88-8E36-F1CAA199DB43}">
      <dgm:prSet/>
      <dgm:spPr/>
      <dgm:t>
        <a:bodyPr/>
        <a:lstStyle/>
        <a:p>
          <a:endParaRPr lang="fi-FI"/>
        </a:p>
      </dgm:t>
    </dgm:pt>
    <dgm:pt modelId="{DF9631DA-7BBF-4724-98D9-E196D2C871B8}" type="sibTrans" cxnId="{F6BF435D-08A4-4E88-8E36-F1CAA199DB43}">
      <dgm:prSet/>
      <dgm:spPr/>
      <dgm:t>
        <a:bodyPr/>
        <a:lstStyle/>
        <a:p>
          <a:endParaRPr lang="fi-FI"/>
        </a:p>
      </dgm:t>
    </dgm:pt>
    <dgm:pt modelId="{4EDF3C5E-9BD8-49BC-B6AC-CE1B45C84A76}">
      <dgm:prSet phldrT="[Teksti]" custScaleX="142124" custScaleY="132469" custRadScaleRad="101553" custRadScaleInc="-34506"/>
      <dgm:spPr/>
      <dgm:t>
        <a:bodyPr/>
        <a:lstStyle/>
        <a:p>
          <a:endParaRPr lang="fi-FI" dirty="0"/>
        </a:p>
      </dgm:t>
    </dgm:pt>
    <dgm:pt modelId="{4E620EFA-C39A-4571-9920-16E6D8F39D21}" type="parTrans" cxnId="{170D4B35-D4FF-44D2-991F-29EAAEE13B06}">
      <dgm:prSet/>
      <dgm:spPr/>
      <dgm:t>
        <a:bodyPr/>
        <a:lstStyle/>
        <a:p>
          <a:endParaRPr lang="fi-FI"/>
        </a:p>
      </dgm:t>
    </dgm:pt>
    <dgm:pt modelId="{770CDD54-7404-4D14-89A9-DEBA125D1325}" type="sibTrans" cxnId="{170D4B35-D4FF-44D2-991F-29EAAEE13B06}">
      <dgm:prSet/>
      <dgm:spPr/>
      <dgm:t>
        <a:bodyPr/>
        <a:lstStyle/>
        <a:p>
          <a:endParaRPr lang="fi-FI"/>
        </a:p>
      </dgm:t>
    </dgm:pt>
    <dgm:pt modelId="{3B885F98-C298-41EF-B79A-D835E3F7391D}">
      <dgm:prSet phldrT="[Teksti]" custScaleX="142124" custScaleY="132469" custRadScaleRad="101553" custRadScaleInc="-34506"/>
      <dgm:spPr/>
      <dgm:t>
        <a:bodyPr/>
        <a:lstStyle/>
        <a:p>
          <a:endParaRPr lang="fi-FI" dirty="0"/>
        </a:p>
      </dgm:t>
    </dgm:pt>
    <dgm:pt modelId="{DC9831CD-03F9-4CFB-9DCB-07980617BE3F}" type="parTrans" cxnId="{5FF46DA8-AAED-4D6E-903E-33586D5E423F}">
      <dgm:prSet/>
      <dgm:spPr/>
      <dgm:t>
        <a:bodyPr/>
        <a:lstStyle/>
        <a:p>
          <a:endParaRPr lang="fi-FI"/>
        </a:p>
      </dgm:t>
    </dgm:pt>
    <dgm:pt modelId="{2EECA01C-0F64-4E6A-855A-05A798B79D39}" type="sibTrans" cxnId="{5FF46DA8-AAED-4D6E-903E-33586D5E423F}">
      <dgm:prSet/>
      <dgm:spPr/>
      <dgm:t>
        <a:bodyPr/>
        <a:lstStyle/>
        <a:p>
          <a:endParaRPr lang="fi-FI"/>
        </a:p>
      </dgm:t>
    </dgm:pt>
    <dgm:pt modelId="{9AEB243C-5C41-4210-80FD-B67C98356F5A}">
      <dgm:prSet phldrT="[Teksti]" custT="1"/>
      <dgm:spPr/>
      <dgm:t>
        <a:bodyPr/>
        <a:lstStyle/>
        <a:p>
          <a:r>
            <a:rPr lang="fi-FI" sz="1200" b="1" dirty="0" smtClean="0"/>
            <a:t>ELY-KESKUS</a:t>
          </a:r>
        </a:p>
        <a:p>
          <a:r>
            <a:rPr lang="fi-FI" sz="1100" b="1" dirty="0" smtClean="0"/>
            <a:t> </a:t>
          </a:r>
          <a:r>
            <a:rPr lang="fi-FI" sz="1100" b="0" dirty="0" smtClean="0"/>
            <a:t>Hanke- ja yritysyhteistyö, TE-palvelujen hankintayksikkö v. 2024 saakka</a:t>
          </a:r>
          <a:endParaRPr lang="fi-FI" sz="1100" b="0" dirty="0"/>
        </a:p>
      </dgm:t>
    </dgm:pt>
    <dgm:pt modelId="{449201D5-A7A4-4B66-8BC6-E8CB3F270667}" type="parTrans" cxnId="{924BD487-8F74-4BD1-9928-626C745EC6BF}">
      <dgm:prSet/>
      <dgm:spPr/>
      <dgm:t>
        <a:bodyPr/>
        <a:lstStyle/>
        <a:p>
          <a:endParaRPr lang="fi-FI"/>
        </a:p>
      </dgm:t>
    </dgm:pt>
    <dgm:pt modelId="{B9358F98-F85C-436F-A2E3-D6665561074D}" type="sibTrans" cxnId="{924BD487-8F74-4BD1-9928-626C745EC6BF}">
      <dgm:prSet/>
      <dgm:spPr/>
      <dgm:t>
        <a:bodyPr/>
        <a:lstStyle/>
        <a:p>
          <a:endParaRPr lang="fi-FI"/>
        </a:p>
      </dgm:t>
    </dgm:pt>
    <dgm:pt modelId="{4D5D118A-A8E4-47A8-8CCD-710B9C4A032A}">
      <dgm:prSet/>
      <dgm:spPr/>
      <dgm:t>
        <a:bodyPr/>
        <a:lstStyle/>
        <a:p>
          <a:endParaRPr lang="fi-FI"/>
        </a:p>
      </dgm:t>
    </dgm:pt>
    <dgm:pt modelId="{FB0E8077-EA6A-4F39-B8F1-B60037082A26}" type="parTrans" cxnId="{2E243311-8A26-4B2D-A167-3389DBE3EBDA}">
      <dgm:prSet/>
      <dgm:spPr/>
      <dgm:t>
        <a:bodyPr/>
        <a:lstStyle/>
        <a:p>
          <a:endParaRPr lang="fi-FI"/>
        </a:p>
      </dgm:t>
    </dgm:pt>
    <dgm:pt modelId="{6A3554F9-AB31-403A-94DF-2F706BB7EF2B}" type="sibTrans" cxnId="{2E243311-8A26-4B2D-A167-3389DBE3EBDA}">
      <dgm:prSet/>
      <dgm:spPr/>
      <dgm:t>
        <a:bodyPr/>
        <a:lstStyle/>
        <a:p>
          <a:endParaRPr lang="fi-FI"/>
        </a:p>
      </dgm:t>
    </dgm:pt>
    <dgm:pt modelId="{F35D78EC-BD94-4917-B082-4E5351F6594A}">
      <dgm:prSet/>
      <dgm:spPr/>
      <dgm:t>
        <a:bodyPr/>
        <a:lstStyle/>
        <a:p>
          <a:endParaRPr lang="fi-FI"/>
        </a:p>
      </dgm:t>
    </dgm:pt>
    <dgm:pt modelId="{4E0F0905-2AD5-4DBE-B036-F102A8BC2574}" type="parTrans" cxnId="{6E012AC1-E76E-40B5-A640-AEEBADC486C8}">
      <dgm:prSet/>
      <dgm:spPr/>
      <dgm:t>
        <a:bodyPr/>
        <a:lstStyle/>
        <a:p>
          <a:endParaRPr lang="fi-FI"/>
        </a:p>
      </dgm:t>
    </dgm:pt>
    <dgm:pt modelId="{7AF2F407-A4A4-4D3A-958C-D404AA928714}" type="sibTrans" cxnId="{6E012AC1-E76E-40B5-A640-AEEBADC486C8}">
      <dgm:prSet/>
      <dgm:spPr/>
      <dgm:t>
        <a:bodyPr/>
        <a:lstStyle/>
        <a:p>
          <a:endParaRPr lang="fi-FI"/>
        </a:p>
      </dgm:t>
    </dgm:pt>
    <dgm:pt modelId="{AB8C84C2-35F0-4DC9-8388-380C687D137D}">
      <dgm:prSet/>
      <dgm:spPr/>
      <dgm:t>
        <a:bodyPr/>
        <a:lstStyle/>
        <a:p>
          <a:endParaRPr lang="fi-FI"/>
        </a:p>
      </dgm:t>
    </dgm:pt>
    <dgm:pt modelId="{1DEF1F74-404A-44D1-B901-BFC1D5BF968C}" type="parTrans" cxnId="{A1952AE1-D518-4A2A-B502-B4B31D8B6F81}">
      <dgm:prSet/>
      <dgm:spPr/>
      <dgm:t>
        <a:bodyPr/>
        <a:lstStyle/>
        <a:p>
          <a:endParaRPr lang="fi-FI"/>
        </a:p>
      </dgm:t>
    </dgm:pt>
    <dgm:pt modelId="{696021E4-9545-4E88-A1C6-98600BE678A9}" type="sibTrans" cxnId="{A1952AE1-D518-4A2A-B502-B4B31D8B6F81}">
      <dgm:prSet/>
      <dgm:spPr/>
      <dgm:t>
        <a:bodyPr/>
        <a:lstStyle/>
        <a:p>
          <a:endParaRPr lang="fi-FI"/>
        </a:p>
      </dgm:t>
    </dgm:pt>
    <dgm:pt modelId="{68DAD874-4308-479D-AA4A-D911B86C0403}">
      <dgm:prSet/>
      <dgm:spPr/>
      <dgm:t>
        <a:bodyPr/>
        <a:lstStyle/>
        <a:p>
          <a:endParaRPr lang="fi-FI"/>
        </a:p>
      </dgm:t>
    </dgm:pt>
    <dgm:pt modelId="{CE73E9CE-D0A0-41C5-ADCD-33080EA194C8}" type="parTrans" cxnId="{415BA2DB-B141-4748-A1FB-3A0D40481589}">
      <dgm:prSet/>
      <dgm:spPr/>
      <dgm:t>
        <a:bodyPr/>
        <a:lstStyle/>
        <a:p>
          <a:endParaRPr lang="fi-FI"/>
        </a:p>
      </dgm:t>
    </dgm:pt>
    <dgm:pt modelId="{43248C49-1261-408F-839D-E8896F457AE7}" type="sibTrans" cxnId="{415BA2DB-B141-4748-A1FB-3A0D40481589}">
      <dgm:prSet/>
      <dgm:spPr/>
      <dgm:t>
        <a:bodyPr/>
        <a:lstStyle/>
        <a:p>
          <a:endParaRPr lang="fi-FI"/>
        </a:p>
      </dgm:t>
    </dgm:pt>
    <dgm:pt modelId="{F0DC5EF3-7369-4812-A956-C6757FBBA128}">
      <dgm:prSet phldrT="[Teksti]" custT="1"/>
      <dgm:spPr/>
      <dgm:t>
        <a:bodyPr/>
        <a:lstStyle/>
        <a:p>
          <a:endParaRPr lang="fi-FI" sz="1100" b="1" dirty="0"/>
        </a:p>
      </dgm:t>
    </dgm:pt>
    <dgm:pt modelId="{3A21CF18-A215-4EBB-99F4-2FFA2A5E51D4}" type="parTrans" cxnId="{649897BF-88FC-4711-8704-6662051D90DB}">
      <dgm:prSet/>
      <dgm:spPr/>
      <dgm:t>
        <a:bodyPr/>
        <a:lstStyle/>
        <a:p>
          <a:endParaRPr lang="fi-FI"/>
        </a:p>
      </dgm:t>
    </dgm:pt>
    <dgm:pt modelId="{D800B1AC-E7A7-4351-9AF0-B0A83F803C6C}" type="sibTrans" cxnId="{649897BF-88FC-4711-8704-6662051D90DB}">
      <dgm:prSet/>
      <dgm:spPr/>
      <dgm:t>
        <a:bodyPr/>
        <a:lstStyle/>
        <a:p>
          <a:endParaRPr lang="fi-FI"/>
        </a:p>
      </dgm:t>
    </dgm:pt>
    <dgm:pt modelId="{AF862C40-9A18-4ACA-A300-AAB1B270764C}">
      <dgm:prSet phldrT="[Teksti]"/>
      <dgm:spPr/>
      <dgm:t>
        <a:bodyPr/>
        <a:lstStyle/>
        <a:p>
          <a:endParaRPr lang="fi-FI" dirty="0"/>
        </a:p>
      </dgm:t>
    </dgm:pt>
    <dgm:pt modelId="{E573A288-F1B7-45A3-85FE-6A2B20979689}" type="parTrans" cxnId="{E54E8689-3562-426A-AB75-1A59AFEA0832}">
      <dgm:prSet/>
      <dgm:spPr/>
      <dgm:t>
        <a:bodyPr/>
        <a:lstStyle/>
        <a:p>
          <a:endParaRPr lang="fi-FI"/>
        </a:p>
      </dgm:t>
    </dgm:pt>
    <dgm:pt modelId="{C77D63A8-3D2A-4708-867C-2F054F2DB9C9}" type="sibTrans" cxnId="{E54E8689-3562-426A-AB75-1A59AFEA0832}">
      <dgm:prSet/>
      <dgm:spPr/>
      <dgm:t>
        <a:bodyPr/>
        <a:lstStyle/>
        <a:p>
          <a:endParaRPr lang="fi-FI"/>
        </a:p>
      </dgm:t>
    </dgm:pt>
    <dgm:pt modelId="{5597A9DF-B280-447C-A404-97F260EFADBB}">
      <dgm:prSet phldrT="[Teksti]" custT="1"/>
      <dgm:spPr/>
      <dgm:t>
        <a:bodyPr/>
        <a:lstStyle/>
        <a:p>
          <a:r>
            <a:rPr lang="fi-FI" sz="1200" b="1" dirty="0" smtClean="0"/>
            <a:t>OPPILAITOKSET</a:t>
          </a:r>
        </a:p>
        <a:p>
          <a:r>
            <a:rPr lang="fi-FI" sz="1100" b="0" dirty="0" smtClean="0"/>
            <a:t>oppilaitosyhteistyö</a:t>
          </a:r>
          <a:endParaRPr lang="fi-FI" sz="1100" b="0" dirty="0"/>
        </a:p>
      </dgm:t>
    </dgm:pt>
    <dgm:pt modelId="{BAB4588C-47EA-461B-9688-410C5350D85B}" type="sibTrans" cxnId="{EBA23269-64B2-4C8A-95FE-B697243D3A71}">
      <dgm:prSet/>
      <dgm:spPr/>
      <dgm:t>
        <a:bodyPr/>
        <a:lstStyle/>
        <a:p>
          <a:endParaRPr lang="fi-FI"/>
        </a:p>
      </dgm:t>
    </dgm:pt>
    <dgm:pt modelId="{0444E2E4-47DE-4D63-AB93-112A9CCE4B51}" type="parTrans" cxnId="{EBA23269-64B2-4C8A-95FE-B697243D3A71}">
      <dgm:prSet/>
      <dgm:spPr/>
      <dgm:t>
        <a:bodyPr/>
        <a:lstStyle/>
        <a:p>
          <a:endParaRPr lang="fi-FI"/>
        </a:p>
      </dgm:t>
    </dgm:pt>
    <dgm:pt modelId="{485596A7-F037-4A6F-90BE-71F4CD309583}" type="pres">
      <dgm:prSet presAssocID="{A4D59426-E105-48C5-B5EB-376766947E20}" presName="composite" presStyleCnt="0">
        <dgm:presLayoutVars>
          <dgm:chMax val="1"/>
          <dgm:dir/>
          <dgm:resizeHandles val="exact"/>
        </dgm:presLayoutVars>
      </dgm:prSet>
      <dgm:spPr/>
      <dgm:t>
        <a:bodyPr/>
        <a:lstStyle/>
        <a:p>
          <a:endParaRPr lang="fi-FI"/>
        </a:p>
      </dgm:t>
    </dgm:pt>
    <dgm:pt modelId="{8930BA2D-615B-426F-B45C-64B1B9A024C1}" type="pres">
      <dgm:prSet presAssocID="{A4D59426-E105-48C5-B5EB-376766947E20}" presName="radial" presStyleCnt="0">
        <dgm:presLayoutVars>
          <dgm:animLvl val="ctr"/>
        </dgm:presLayoutVars>
      </dgm:prSet>
      <dgm:spPr/>
      <dgm:t>
        <a:bodyPr/>
        <a:lstStyle/>
        <a:p>
          <a:endParaRPr lang="fi-FI"/>
        </a:p>
      </dgm:t>
    </dgm:pt>
    <dgm:pt modelId="{F36F6283-1E49-419B-9CFD-9EE1D9546444}" type="pres">
      <dgm:prSet presAssocID="{C1023D78-1DDA-470E-976C-3A1678101ED7}" presName="centerShape" presStyleLbl="vennNode1" presStyleIdx="0" presStyleCnt="11"/>
      <dgm:spPr/>
      <dgm:t>
        <a:bodyPr/>
        <a:lstStyle/>
        <a:p>
          <a:endParaRPr lang="fi-FI"/>
        </a:p>
      </dgm:t>
    </dgm:pt>
    <dgm:pt modelId="{117389C1-7C78-4431-B1E6-E00CA154947A}" type="pres">
      <dgm:prSet presAssocID="{13549994-98D0-425F-BAF6-B3597AFA2F08}" presName="node" presStyleLbl="vennNode1" presStyleIdx="1" presStyleCnt="11">
        <dgm:presLayoutVars>
          <dgm:bulletEnabled val="1"/>
        </dgm:presLayoutVars>
      </dgm:prSet>
      <dgm:spPr/>
      <dgm:t>
        <a:bodyPr/>
        <a:lstStyle/>
        <a:p>
          <a:endParaRPr lang="fi-FI"/>
        </a:p>
      </dgm:t>
    </dgm:pt>
    <dgm:pt modelId="{F9749063-2CC5-4757-9EA9-9B9FC515F17D}" type="pres">
      <dgm:prSet presAssocID="{7634767A-FB58-4630-9EF7-05482ADE1AE9}" presName="node" presStyleLbl="vennNode1" presStyleIdx="2" presStyleCnt="11">
        <dgm:presLayoutVars>
          <dgm:bulletEnabled val="1"/>
        </dgm:presLayoutVars>
      </dgm:prSet>
      <dgm:spPr/>
      <dgm:t>
        <a:bodyPr/>
        <a:lstStyle/>
        <a:p>
          <a:endParaRPr lang="fi-FI"/>
        </a:p>
      </dgm:t>
    </dgm:pt>
    <dgm:pt modelId="{25B41236-9B9B-45F8-B1F6-2A271D8DFA4C}" type="pres">
      <dgm:prSet presAssocID="{FD023B3B-9412-4B96-8391-32C03174FF64}" presName="node" presStyleLbl="vennNode1" presStyleIdx="3" presStyleCnt="11">
        <dgm:presLayoutVars>
          <dgm:bulletEnabled val="1"/>
        </dgm:presLayoutVars>
      </dgm:prSet>
      <dgm:spPr/>
      <dgm:t>
        <a:bodyPr/>
        <a:lstStyle/>
        <a:p>
          <a:endParaRPr lang="fi-FI"/>
        </a:p>
      </dgm:t>
    </dgm:pt>
    <dgm:pt modelId="{8D5386A6-E208-4851-A3D8-57A3330DA2C5}" type="pres">
      <dgm:prSet presAssocID="{7FB23C0E-A271-4DFE-B71E-B8D270348E69}" presName="node" presStyleLbl="vennNode1" presStyleIdx="4" presStyleCnt="11">
        <dgm:presLayoutVars>
          <dgm:bulletEnabled val="1"/>
        </dgm:presLayoutVars>
      </dgm:prSet>
      <dgm:spPr/>
      <dgm:t>
        <a:bodyPr/>
        <a:lstStyle/>
        <a:p>
          <a:endParaRPr lang="fi-FI"/>
        </a:p>
      </dgm:t>
    </dgm:pt>
    <dgm:pt modelId="{F639CEC6-BA51-4DEE-B3D7-D927B9A8F046}" type="pres">
      <dgm:prSet presAssocID="{AF862C40-9A18-4ACA-A300-AAB1B270764C}" presName="node" presStyleLbl="vennNode1" presStyleIdx="5" presStyleCnt="11">
        <dgm:presLayoutVars>
          <dgm:bulletEnabled val="1"/>
        </dgm:presLayoutVars>
      </dgm:prSet>
      <dgm:spPr/>
      <dgm:t>
        <a:bodyPr/>
        <a:lstStyle/>
        <a:p>
          <a:endParaRPr lang="fi-FI"/>
        </a:p>
      </dgm:t>
    </dgm:pt>
    <dgm:pt modelId="{E100D172-A4C6-40CC-8086-6AB4C223DDAB}" type="pres">
      <dgm:prSet presAssocID="{5597A9DF-B280-447C-A404-97F260EFADBB}" presName="node" presStyleLbl="vennNode1" presStyleIdx="6" presStyleCnt="11">
        <dgm:presLayoutVars>
          <dgm:bulletEnabled val="1"/>
        </dgm:presLayoutVars>
      </dgm:prSet>
      <dgm:spPr/>
      <dgm:t>
        <a:bodyPr/>
        <a:lstStyle/>
        <a:p>
          <a:endParaRPr lang="fi-FI"/>
        </a:p>
      </dgm:t>
    </dgm:pt>
    <dgm:pt modelId="{EB300730-89E5-4A6D-9BB9-8B32D5D2F5C1}" type="pres">
      <dgm:prSet presAssocID="{B5C862AA-B284-4D3C-8069-DFA29B29E5C4}" presName="node" presStyleLbl="vennNode1" presStyleIdx="7" presStyleCnt="11" custRadScaleRad="103680" custRadScaleInc="-3412">
        <dgm:presLayoutVars>
          <dgm:bulletEnabled val="1"/>
        </dgm:presLayoutVars>
      </dgm:prSet>
      <dgm:spPr/>
      <dgm:t>
        <a:bodyPr/>
        <a:lstStyle/>
        <a:p>
          <a:endParaRPr lang="fi-FI"/>
        </a:p>
      </dgm:t>
    </dgm:pt>
    <dgm:pt modelId="{03C586B9-1716-426A-BAD5-30584A69CA8F}" type="pres">
      <dgm:prSet presAssocID="{D26072DD-7794-4252-82B1-1566139D17A0}" presName="node" presStyleLbl="vennNode1" presStyleIdx="8" presStyleCnt="11">
        <dgm:presLayoutVars>
          <dgm:bulletEnabled val="1"/>
        </dgm:presLayoutVars>
      </dgm:prSet>
      <dgm:spPr/>
      <dgm:t>
        <a:bodyPr/>
        <a:lstStyle/>
        <a:p>
          <a:endParaRPr lang="fi-FI"/>
        </a:p>
      </dgm:t>
    </dgm:pt>
    <dgm:pt modelId="{B3CDE720-B133-4E43-BC64-7E8D94936CC1}" type="pres">
      <dgm:prSet presAssocID="{9AEB243C-5C41-4210-80FD-B67C98356F5A}" presName="node" presStyleLbl="vennNode1" presStyleIdx="9" presStyleCnt="11">
        <dgm:presLayoutVars>
          <dgm:bulletEnabled val="1"/>
        </dgm:presLayoutVars>
      </dgm:prSet>
      <dgm:spPr/>
      <dgm:t>
        <a:bodyPr/>
        <a:lstStyle/>
        <a:p>
          <a:endParaRPr lang="fi-FI"/>
        </a:p>
      </dgm:t>
    </dgm:pt>
    <dgm:pt modelId="{50241F51-B2D2-4B96-BDCE-DE2F4AAD656B}" type="pres">
      <dgm:prSet presAssocID="{F0DC5EF3-7369-4812-A956-C6757FBBA128}" presName="node" presStyleLbl="vennNode1" presStyleIdx="10" presStyleCnt="11">
        <dgm:presLayoutVars>
          <dgm:bulletEnabled val="1"/>
        </dgm:presLayoutVars>
      </dgm:prSet>
      <dgm:spPr/>
      <dgm:t>
        <a:bodyPr/>
        <a:lstStyle/>
        <a:p>
          <a:endParaRPr lang="fi-FI"/>
        </a:p>
      </dgm:t>
    </dgm:pt>
  </dgm:ptLst>
  <dgm:cxnLst>
    <dgm:cxn modelId="{672C9727-BC9D-441A-9ED6-5FBEA1689BF9}" srcId="{C1023D78-1DDA-470E-976C-3A1678101ED7}" destId="{7FB23C0E-A271-4DFE-B71E-B8D270348E69}" srcOrd="3" destOrd="0" parTransId="{62BC3FFD-9882-4324-83FE-A0EC98EB6D5F}" sibTransId="{97C3AA7E-1BDB-4B74-B258-78DF6A3C1FFB}"/>
    <dgm:cxn modelId="{7FA56D5D-7B3D-4D79-B2BA-679D555CED90}" type="presOf" srcId="{B5C862AA-B284-4D3C-8069-DFA29B29E5C4}" destId="{EB300730-89E5-4A6D-9BB9-8B32D5D2F5C1}" srcOrd="0" destOrd="0" presId="urn:microsoft.com/office/officeart/2005/8/layout/radial3"/>
    <dgm:cxn modelId="{6E012AC1-E76E-40B5-A640-AEEBADC486C8}" srcId="{A4D59426-E105-48C5-B5EB-376766947E20}" destId="{F35D78EC-BD94-4917-B082-4E5351F6594A}" srcOrd="6" destOrd="0" parTransId="{4E0F0905-2AD5-4DBE-B036-F102A8BC2574}" sibTransId="{7AF2F407-A4A4-4D3A-958C-D404AA928714}"/>
    <dgm:cxn modelId="{FA448759-B578-4F9F-BDA6-D1B150E5D9EB}" srcId="{C1023D78-1DDA-470E-976C-3A1678101ED7}" destId="{13549994-98D0-425F-BAF6-B3597AFA2F08}" srcOrd="0" destOrd="0" parTransId="{56596345-E62B-4345-84A9-303AA08DED43}" sibTransId="{ABC42D6E-81AA-4F5A-B390-1D28D24CB94B}"/>
    <dgm:cxn modelId="{22004336-8DFC-403D-A3A3-6A79F49FF31C}" srcId="{A4D59426-E105-48C5-B5EB-376766947E20}" destId="{E0C9EA67-B4A7-499F-8D17-E98B2854D258}" srcOrd="4" destOrd="0" parTransId="{E8B53223-6DA2-4F88-BB28-3637E485F5F8}" sibTransId="{61D76283-E140-49AB-AC91-48E3AB368855}"/>
    <dgm:cxn modelId="{41F77650-8C70-4D92-AE17-FC72087945C2}" type="presOf" srcId="{AF862C40-9A18-4ACA-A300-AAB1B270764C}" destId="{F639CEC6-BA51-4DEE-B3D7-D927B9A8F046}" srcOrd="0" destOrd="0" presId="urn:microsoft.com/office/officeart/2005/8/layout/radial3"/>
    <dgm:cxn modelId="{A2F900E8-06C3-4CCC-8B52-52BE5C550FFD}" type="presOf" srcId="{D26072DD-7794-4252-82B1-1566139D17A0}" destId="{03C586B9-1716-426A-BAD5-30584A69CA8F}" srcOrd="0" destOrd="0" presId="urn:microsoft.com/office/officeart/2005/8/layout/radial3"/>
    <dgm:cxn modelId="{415BA2DB-B141-4748-A1FB-3A0D40481589}" srcId="{A4D59426-E105-48C5-B5EB-376766947E20}" destId="{68DAD874-4308-479D-AA4A-D911B86C0403}" srcOrd="8" destOrd="0" parTransId="{CE73E9CE-D0A0-41C5-ADCD-33080EA194C8}" sibTransId="{43248C49-1261-408F-839D-E8896F457AE7}"/>
    <dgm:cxn modelId="{6AB8805C-F3ED-41A0-9074-9763FCA054D2}" srcId="{C1023D78-1DDA-470E-976C-3A1678101ED7}" destId="{B5C862AA-B284-4D3C-8069-DFA29B29E5C4}" srcOrd="6" destOrd="0" parTransId="{7151C148-B3E5-488E-87D1-6B9DFD2691D6}" sibTransId="{12A24844-7DA4-40FA-8C40-348AF76740D5}"/>
    <dgm:cxn modelId="{2E243311-8A26-4B2D-A167-3389DBE3EBDA}" srcId="{A4D59426-E105-48C5-B5EB-376766947E20}" destId="{4D5D118A-A8E4-47A8-8CCD-710B9C4A032A}" srcOrd="5" destOrd="0" parTransId="{FB0E8077-EA6A-4F39-B8F1-B60037082A26}" sibTransId="{6A3554F9-AB31-403A-94DF-2F706BB7EF2B}"/>
    <dgm:cxn modelId="{649897BF-88FC-4711-8704-6662051D90DB}" srcId="{C1023D78-1DDA-470E-976C-3A1678101ED7}" destId="{F0DC5EF3-7369-4812-A956-C6757FBBA128}" srcOrd="9" destOrd="0" parTransId="{3A21CF18-A215-4EBB-99F4-2FFA2A5E51D4}" sibTransId="{D800B1AC-E7A7-4351-9AF0-B0A83F803C6C}"/>
    <dgm:cxn modelId="{094A7D4E-B0AE-49F0-A4C2-D95C86AB20CE}" type="presOf" srcId="{F0DC5EF3-7369-4812-A956-C6757FBBA128}" destId="{50241F51-B2D2-4B96-BDCE-DE2F4AAD656B}" srcOrd="0" destOrd="0" presId="urn:microsoft.com/office/officeart/2005/8/layout/radial3"/>
    <dgm:cxn modelId="{5FF46DA8-AAED-4D6E-903E-33586D5E423F}" srcId="{A4D59426-E105-48C5-B5EB-376766947E20}" destId="{3B885F98-C298-41EF-B79A-D835E3F7391D}" srcOrd="3" destOrd="0" parTransId="{DC9831CD-03F9-4CFB-9DCB-07980617BE3F}" sibTransId="{2EECA01C-0F64-4E6A-855A-05A798B79D39}"/>
    <dgm:cxn modelId="{A1952AE1-D518-4A2A-B502-B4B31D8B6F81}" srcId="{A4D59426-E105-48C5-B5EB-376766947E20}" destId="{AB8C84C2-35F0-4DC9-8388-380C687D137D}" srcOrd="7" destOrd="0" parTransId="{1DEF1F74-404A-44D1-B901-BFC1D5BF968C}" sibTransId="{696021E4-9545-4E88-A1C6-98600BE678A9}"/>
    <dgm:cxn modelId="{1EB0C935-2DCF-4318-BFF8-04A180ACE88F}" type="presOf" srcId="{A4D59426-E105-48C5-B5EB-376766947E20}" destId="{485596A7-F037-4A6F-90BE-71F4CD309583}" srcOrd="0" destOrd="0" presId="urn:microsoft.com/office/officeart/2005/8/layout/radial3"/>
    <dgm:cxn modelId="{E54E8689-3562-426A-AB75-1A59AFEA0832}" srcId="{C1023D78-1DDA-470E-976C-3A1678101ED7}" destId="{AF862C40-9A18-4ACA-A300-AAB1B270764C}" srcOrd="4" destOrd="0" parTransId="{E573A288-F1B7-45A3-85FE-6A2B20979689}" sibTransId="{C77D63A8-3D2A-4708-867C-2F054F2DB9C9}"/>
    <dgm:cxn modelId="{F96F99C0-FB30-4FF4-95A7-8804FE594AAF}" type="presOf" srcId="{C1023D78-1DDA-470E-976C-3A1678101ED7}" destId="{F36F6283-1E49-419B-9CFD-9EE1D9546444}" srcOrd="0" destOrd="0" presId="urn:microsoft.com/office/officeart/2005/8/layout/radial3"/>
    <dgm:cxn modelId="{170D4B35-D4FF-44D2-991F-29EAAEE13B06}" srcId="{A4D59426-E105-48C5-B5EB-376766947E20}" destId="{4EDF3C5E-9BD8-49BC-B6AC-CE1B45C84A76}" srcOrd="2" destOrd="0" parTransId="{4E620EFA-C39A-4571-9920-16E6D8F39D21}" sibTransId="{770CDD54-7404-4D14-89A9-DEBA125D1325}"/>
    <dgm:cxn modelId="{62D72164-1855-40C0-96B5-2FBDD7DEE1AD}" type="presOf" srcId="{7FB23C0E-A271-4DFE-B71E-B8D270348E69}" destId="{8D5386A6-E208-4851-A3D8-57A3330DA2C5}" srcOrd="0" destOrd="0" presId="urn:microsoft.com/office/officeart/2005/8/layout/radial3"/>
    <dgm:cxn modelId="{EBA23269-64B2-4C8A-95FE-B697243D3A71}" srcId="{C1023D78-1DDA-470E-976C-3A1678101ED7}" destId="{5597A9DF-B280-447C-A404-97F260EFADBB}" srcOrd="5" destOrd="0" parTransId="{0444E2E4-47DE-4D63-AB93-112A9CCE4B51}" sibTransId="{BAB4588C-47EA-461B-9688-410C5350D85B}"/>
    <dgm:cxn modelId="{FAD91906-FAC1-4276-A5D5-CB2F44A03EE4}" type="presOf" srcId="{9AEB243C-5C41-4210-80FD-B67C98356F5A}" destId="{B3CDE720-B133-4E43-BC64-7E8D94936CC1}" srcOrd="0" destOrd="0" presId="urn:microsoft.com/office/officeart/2005/8/layout/radial3"/>
    <dgm:cxn modelId="{924BD487-8F74-4BD1-9928-626C745EC6BF}" srcId="{C1023D78-1DDA-470E-976C-3A1678101ED7}" destId="{9AEB243C-5C41-4210-80FD-B67C98356F5A}" srcOrd="8" destOrd="0" parTransId="{449201D5-A7A4-4B66-8BC6-E8CB3F270667}" sibTransId="{B9358F98-F85C-436F-A2E3-D6665561074D}"/>
    <dgm:cxn modelId="{9E4B2C3C-66AC-4FB7-9AF4-FEF845542837}" srcId="{C1023D78-1DDA-470E-976C-3A1678101ED7}" destId="{7634767A-FB58-4630-9EF7-05482ADE1AE9}" srcOrd="1" destOrd="0" parTransId="{433A547F-6ECD-4838-AF1D-2EC7FA2647E5}" sibTransId="{B0729B94-E356-481E-B227-F681CB379F59}"/>
    <dgm:cxn modelId="{1103EC82-26C1-40FA-B96D-7679C8CBFDDB}" type="presOf" srcId="{5597A9DF-B280-447C-A404-97F260EFADBB}" destId="{E100D172-A4C6-40CC-8086-6AB4C223DDAB}" srcOrd="0" destOrd="0" presId="urn:microsoft.com/office/officeart/2005/8/layout/radial3"/>
    <dgm:cxn modelId="{9F8E1C8D-4455-4B73-8CE7-EF3A853659D3}" type="presOf" srcId="{FD023B3B-9412-4B96-8391-32C03174FF64}" destId="{25B41236-9B9B-45F8-B1F6-2A271D8DFA4C}" srcOrd="0" destOrd="0" presId="urn:microsoft.com/office/officeart/2005/8/layout/radial3"/>
    <dgm:cxn modelId="{A156A348-2227-44FE-9625-EDEA1101E063}" srcId="{C1023D78-1DDA-470E-976C-3A1678101ED7}" destId="{FD023B3B-9412-4B96-8391-32C03174FF64}" srcOrd="2" destOrd="0" parTransId="{86663E16-8601-43B6-88C2-D1297BA846E3}" sibTransId="{7C501A42-C976-4938-88ED-D866F46F4D9D}"/>
    <dgm:cxn modelId="{68504345-C2F0-4981-A1D7-DB69ECEF2292}" srcId="{A4D59426-E105-48C5-B5EB-376766947E20}" destId="{B1D2525A-FE43-4164-A655-873A2603CF4A}" srcOrd="1" destOrd="0" parTransId="{3F4E1DB4-4CC4-4258-BA50-ACED0A3E79E3}" sibTransId="{48BC2731-248F-4ABE-96A3-A54436BBAB21}"/>
    <dgm:cxn modelId="{655799D9-0B41-43B9-9380-9DFC60949317}" type="presOf" srcId="{7634767A-FB58-4630-9EF7-05482ADE1AE9}" destId="{F9749063-2CC5-4757-9EA9-9B9FC515F17D}" srcOrd="0" destOrd="0" presId="urn:microsoft.com/office/officeart/2005/8/layout/radial3"/>
    <dgm:cxn modelId="{F6BF435D-08A4-4E88-8E36-F1CAA199DB43}" srcId="{C1023D78-1DDA-470E-976C-3A1678101ED7}" destId="{D26072DD-7794-4252-82B1-1566139D17A0}" srcOrd="7" destOrd="0" parTransId="{54579552-8AEB-463B-B2FD-686CE4DD032E}" sibTransId="{DF9631DA-7BBF-4724-98D9-E196D2C871B8}"/>
    <dgm:cxn modelId="{6AF81932-168C-449A-BE9E-2775C414FDD3}" type="presOf" srcId="{13549994-98D0-425F-BAF6-B3597AFA2F08}" destId="{117389C1-7C78-4431-B1E6-E00CA154947A}" srcOrd="0" destOrd="0" presId="urn:microsoft.com/office/officeart/2005/8/layout/radial3"/>
    <dgm:cxn modelId="{7C275071-C49A-4984-9ADE-7371CB7BAEBD}" srcId="{A4D59426-E105-48C5-B5EB-376766947E20}" destId="{C1023D78-1DDA-470E-976C-3A1678101ED7}" srcOrd="0" destOrd="0" parTransId="{0EE6567F-FD24-4BD3-9351-DB638F9F8FDC}" sibTransId="{98A08D17-B9A9-4373-BFDC-AF89F2D29224}"/>
    <dgm:cxn modelId="{970B772E-CF5F-4306-9EBD-F5D73F46152E}" type="presParOf" srcId="{485596A7-F037-4A6F-90BE-71F4CD309583}" destId="{8930BA2D-615B-426F-B45C-64B1B9A024C1}" srcOrd="0" destOrd="0" presId="urn:microsoft.com/office/officeart/2005/8/layout/radial3"/>
    <dgm:cxn modelId="{981D8B2A-35BA-47AC-A9EB-8F43DFA26225}" type="presParOf" srcId="{8930BA2D-615B-426F-B45C-64B1B9A024C1}" destId="{F36F6283-1E49-419B-9CFD-9EE1D9546444}" srcOrd="0" destOrd="0" presId="urn:microsoft.com/office/officeart/2005/8/layout/radial3"/>
    <dgm:cxn modelId="{E132CFD5-EEBC-413A-B6CD-BEBB95D73270}" type="presParOf" srcId="{8930BA2D-615B-426F-B45C-64B1B9A024C1}" destId="{117389C1-7C78-4431-B1E6-E00CA154947A}" srcOrd="1" destOrd="0" presId="urn:microsoft.com/office/officeart/2005/8/layout/radial3"/>
    <dgm:cxn modelId="{CEA52E05-CAA3-44E2-A520-A911013878B1}" type="presParOf" srcId="{8930BA2D-615B-426F-B45C-64B1B9A024C1}" destId="{F9749063-2CC5-4757-9EA9-9B9FC515F17D}" srcOrd="2" destOrd="0" presId="urn:microsoft.com/office/officeart/2005/8/layout/radial3"/>
    <dgm:cxn modelId="{478071B8-77EF-45FF-9475-58862E735193}" type="presParOf" srcId="{8930BA2D-615B-426F-B45C-64B1B9A024C1}" destId="{25B41236-9B9B-45F8-B1F6-2A271D8DFA4C}" srcOrd="3" destOrd="0" presId="urn:microsoft.com/office/officeart/2005/8/layout/radial3"/>
    <dgm:cxn modelId="{F759721E-F0B6-466F-B2D8-BB4EAB2A50B1}" type="presParOf" srcId="{8930BA2D-615B-426F-B45C-64B1B9A024C1}" destId="{8D5386A6-E208-4851-A3D8-57A3330DA2C5}" srcOrd="4" destOrd="0" presId="urn:microsoft.com/office/officeart/2005/8/layout/radial3"/>
    <dgm:cxn modelId="{F2FBAFDB-C19C-44BF-B424-F51FAC325672}" type="presParOf" srcId="{8930BA2D-615B-426F-B45C-64B1B9A024C1}" destId="{F639CEC6-BA51-4DEE-B3D7-D927B9A8F046}" srcOrd="5" destOrd="0" presId="urn:microsoft.com/office/officeart/2005/8/layout/radial3"/>
    <dgm:cxn modelId="{652AD34D-829B-4E10-A872-82FE7514EF3A}" type="presParOf" srcId="{8930BA2D-615B-426F-B45C-64B1B9A024C1}" destId="{E100D172-A4C6-40CC-8086-6AB4C223DDAB}" srcOrd="6" destOrd="0" presId="urn:microsoft.com/office/officeart/2005/8/layout/radial3"/>
    <dgm:cxn modelId="{26157EB4-4025-4812-9BF5-EF353BE0A1DE}" type="presParOf" srcId="{8930BA2D-615B-426F-B45C-64B1B9A024C1}" destId="{EB300730-89E5-4A6D-9BB9-8B32D5D2F5C1}" srcOrd="7" destOrd="0" presId="urn:microsoft.com/office/officeart/2005/8/layout/radial3"/>
    <dgm:cxn modelId="{45ABE182-B10D-4D47-B88B-0AAA98C509D6}" type="presParOf" srcId="{8930BA2D-615B-426F-B45C-64B1B9A024C1}" destId="{03C586B9-1716-426A-BAD5-30584A69CA8F}" srcOrd="8" destOrd="0" presId="urn:microsoft.com/office/officeart/2005/8/layout/radial3"/>
    <dgm:cxn modelId="{83D39D19-36EB-4D7B-B064-E2FE6228738D}" type="presParOf" srcId="{8930BA2D-615B-426F-B45C-64B1B9A024C1}" destId="{B3CDE720-B133-4E43-BC64-7E8D94936CC1}" srcOrd="9" destOrd="0" presId="urn:microsoft.com/office/officeart/2005/8/layout/radial3"/>
    <dgm:cxn modelId="{CCEDB94A-0945-411E-A475-A9D31DCFBB93}" type="presParOf" srcId="{8930BA2D-615B-426F-B45C-64B1B9A024C1}" destId="{50241F51-B2D2-4B96-BDCE-DE2F4AAD656B}"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6283-1E49-419B-9CFD-9EE1D9546444}">
      <dsp:nvSpPr>
        <dsp:cNvPr id="0" name=""/>
        <dsp:cNvSpPr/>
      </dsp:nvSpPr>
      <dsp:spPr>
        <a:xfrm>
          <a:off x="3497823" y="1493012"/>
          <a:ext cx="3719434" cy="3719434"/>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4042521" y="2037710"/>
        <a:ext cx="2630038" cy="2630038"/>
      </dsp:txXfrm>
    </dsp:sp>
    <dsp:sp modelId="{117389C1-7C78-4431-B1E6-E00CA154947A}">
      <dsp:nvSpPr>
        <dsp:cNvPr id="0" name=""/>
        <dsp:cNvSpPr/>
      </dsp:nvSpPr>
      <dsp:spPr>
        <a:xfrm>
          <a:off x="4427681" y="663"/>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4700030" y="273012"/>
        <a:ext cx="1315019" cy="1315019"/>
      </dsp:txXfrm>
    </dsp:sp>
    <dsp:sp modelId="{F9749063-2CC5-4757-9EA9-9B9FC515F17D}">
      <dsp:nvSpPr>
        <dsp:cNvPr id="0" name=""/>
        <dsp:cNvSpPr/>
      </dsp:nvSpPr>
      <dsp:spPr>
        <a:xfrm>
          <a:off x="5851419" y="46326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6123768" y="735613"/>
        <a:ext cx="1315019" cy="1315019"/>
      </dsp:txXfrm>
    </dsp:sp>
    <dsp:sp modelId="{25B41236-9B9B-45F8-B1F6-2A271D8DFA4C}">
      <dsp:nvSpPr>
        <dsp:cNvPr id="0" name=""/>
        <dsp:cNvSpPr/>
      </dsp:nvSpPr>
      <dsp:spPr>
        <a:xfrm>
          <a:off x="6731337" y="16743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7003686" y="1946716"/>
        <a:ext cx="1315019" cy="1315019"/>
      </dsp:txXfrm>
    </dsp:sp>
    <dsp:sp modelId="{8D5386A6-E208-4851-A3D8-57A3330DA2C5}">
      <dsp:nvSpPr>
        <dsp:cNvPr id="0" name=""/>
        <dsp:cNvSpPr/>
      </dsp:nvSpPr>
      <dsp:spPr>
        <a:xfrm>
          <a:off x="6731337" y="317137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7003686" y="3443723"/>
        <a:ext cx="1315019" cy="1315019"/>
      </dsp:txXfrm>
    </dsp:sp>
    <dsp:sp modelId="{F639CEC6-BA51-4DEE-B3D7-D927B9A8F046}">
      <dsp:nvSpPr>
        <dsp:cNvPr id="0" name=""/>
        <dsp:cNvSpPr/>
      </dsp:nvSpPr>
      <dsp:spPr>
        <a:xfrm>
          <a:off x="5851419" y="438247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6123768" y="4654826"/>
        <a:ext cx="1315019" cy="1315019"/>
      </dsp:txXfrm>
    </dsp:sp>
    <dsp:sp modelId="{E100D172-A4C6-40CC-8086-6AB4C223DDAB}">
      <dsp:nvSpPr>
        <dsp:cNvPr id="0" name=""/>
        <dsp:cNvSpPr/>
      </dsp:nvSpPr>
      <dsp:spPr>
        <a:xfrm>
          <a:off x="4427681" y="484507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OPPILAITOKSET</a:t>
          </a:r>
        </a:p>
        <a:p>
          <a:pPr lvl="0" algn="ctr" defTabSz="533400">
            <a:lnSpc>
              <a:spcPct val="90000"/>
            </a:lnSpc>
            <a:spcBef>
              <a:spcPct val="0"/>
            </a:spcBef>
            <a:spcAft>
              <a:spcPct val="35000"/>
            </a:spcAft>
          </a:pPr>
          <a:r>
            <a:rPr lang="fi-FI" sz="1100" b="0" kern="1200" dirty="0" smtClean="0"/>
            <a:t>oppilaitosyhteistyö</a:t>
          </a:r>
          <a:endParaRPr lang="fi-FI" sz="1100" b="0" kern="1200" dirty="0"/>
        </a:p>
      </dsp:txBody>
      <dsp:txXfrm>
        <a:off x="4700030" y="5117426"/>
        <a:ext cx="1315019" cy="1315019"/>
      </dsp:txXfrm>
    </dsp:sp>
    <dsp:sp modelId="{EB300730-89E5-4A6D-9BB9-8B32D5D2F5C1}">
      <dsp:nvSpPr>
        <dsp:cNvPr id="0" name=""/>
        <dsp:cNvSpPr/>
      </dsp:nvSpPr>
      <dsp:spPr>
        <a:xfrm>
          <a:off x="2995443" y="44857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HANKKEET </a:t>
          </a:r>
        </a:p>
        <a:p>
          <a:pPr lvl="0" algn="ctr" defTabSz="533400">
            <a:lnSpc>
              <a:spcPct val="90000"/>
            </a:lnSpc>
            <a:spcBef>
              <a:spcPct val="0"/>
            </a:spcBef>
            <a:spcAft>
              <a:spcPct val="35000"/>
            </a:spcAft>
          </a:pPr>
          <a:r>
            <a:rPr lang="fi-FI" sz="1100" b="0" kern="1200" dirty="0" smtClean="0"/>
            <a:t>Yhteistyö työllisyyden ja työkyvyn edistämisen hankkeiden kanssa </a:t>
          </a:r>
        </a:p>
      </dsp:txBody>
      <dsp:txXfrm>
        <a:off x="3267792" y="4758116"/>
        <a:ext cx="1315019" cy="1315019"/>
      </dsp:txXfrm>
    </dsp:sp>
    <dsp:sp modelId="{03C586B9-1716-426A-BAD5-30584A69CA8F}">
      <dsp:nvSpPr>
        <dsp:cNvPr id="0" name=""/>
        <dsp:cNvSpPr/>
      </dsp:nvSpPr>
      <dsp:spPr>
        <a:xfrm>
          <a:off x="2124026" y="317137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MUUT TOIMIJAT</a:t>
          </a:r>
        </a:p>
        <a:p>
          <a:pPr lvl="0" algn="ctr" defTabSz="533400">
            <a:lnSpc>
              <a:spcPct val="90000"/>
            </a:lnSpc>
            <a:spcBef>
              <a:spcPct val="0"/>
            </a:spcBef>
            <a:spcAft>
              <a:spcPct val="35000"/>
            </a:spcAft>
          </a:pPr>
          <a:r>
            <a:rPr lang="fi-FI" sz="1100" b="1" kern="1200" dirty="0" smtClean="0"/>
            <a:t> </a:t>
          </a:r>
          <a:r>
            <a:rPr lang="fi-FI" sz="1100" b="0" kern="1200" dirty="0" smtClean="0"/>
            <a:t>esim.</a:t>
          </a:r>
          <a:r>
            <a:rPr lang="fi-FI" sz="1100" b="1" kern="1200" dirty="0" smtClean="0"/>
            <a:t> </a:t>
          </a:r>
          <a:r>
            <a:rPr lang="fi-FI" sz="1100" b="0" kern="1200" dirty="0" smtClean="0"/>
            <a:t>Ohjaamot, Jelppi-verkko, </a:t>
          </a:r>
          <a:r>
            <a:rPr lang="fi-FI" sz="1100" b="0" kern="1200" dirty="0" err="1" smtClean="0"/>
            <a:t>Rikosseuraamusviras</a:t>
          </a:r>
          <a:r>
            <a:rPr lang="fi-FI" sz="1100" b="0" kern="1200" dirty="0" smtClean="0"/>
            <a:t>-to, velkaneuvonta</a:t>
          </a:r>
          <a:endParaRPr lang="fi-FI" sz="1100" b="0" kern="1200" dirty="0"/>
        </a:p>
      </dsp:txBody>
      <dsp:txXfrm>
        <a:off x="2396375" y="3443723"/>
        <a:ext cx="1315019" cy="1315019"/>
      </dsp:txXfrm>
    </dsp:sp>
    <dsp:sp modelId="{B3CDE720-B133-4E43-BC64-7E8D94936CC1}">
      <dsp:nvSpPr>
        <dsp:cNvPr id="0" name=""/>
        <dsp:cNvSpPr/>
      </dsp:nvSpPr>
      <dsp:spPr>
        <a:xfrm>
          <a:off x="2124026" y="16743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ELY-KESKUS</a:t>
          </a:r>
        </a:p>
        <a:p>
          <a:pPr lvl="0" algn="ctr" defTabSz="533400">
            <a:lnSpc>
              <a:spcPct val="90000"/>
            </a:lnSpc>
            <a:spcBef>
              <a:spcPct val="0"/>
            </a:spcBef>
            <a:spcAft>
              <a:spcPct val="35000"/>
            </a:spcAft>
          </a:pPr>
          <a:r>
            <a:rPr lang="fi-FI" sz="1100" b="1" kern="1200" dirty="0" smtClean="0"/>
            <a:t> </a:t>
          </a:r>
          <a:r>
            <a:rPr lang="fi-FI" sz="1100" b="0" kern="1200" dirty="0" smtClean="0"/>
            <a:t>Hanke- ja yritysyhteistyö, TE-palvelujen hankintayksikkö v. 2024 saakka</a:t>
          </a:r>
          <a:endParaRPr lang="fi-FI" sz="1100" b="0" kern="1200" dirty="0"/>
        </a:p>
      </dsp:txBody>
      <dsp:txXfrm>
        <a:off x="2396375" y="1946716"/>
        <a:ext cx="1315019" cy="1315019"/>
      </dsp:txXfrm>
    </dsp:sp>
    <dsp:sp modelId="{50241F51-B2D2-4B96-BDCE-DE2F4AAD656B}">
      <dsp:nvSpPr>
        <dsp:cNvPr id="0" name=""/>
        <dsp:cNvSpPr/>
      </dsp:nvSpPr>
      <dsp:spPr>
        <a:xfrm>
          <a:off x="3003944" y="46326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fi-FI" sz="1100" b="1" kern="1200" dirty="0"/>
        </a:p>
      </dsp:txBody>
      <dsp:txXfrm>
        <a:off x="3276293" y="735613"/>
        <a:ext cx="1315019" cy="131501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3FDDA91-8391-A64B-92A0-B85BE5703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Arial" panose="020B0604020202020204" pitchFamily="34" charset="0"/>
            </a:endParaRPr>
          </a:p>
        </p:txBody>
      </p:sp>
      <p:sp>
        <p:nvSpPr>
          <p:cNvPr id="3" name="Päivämäärän paikkamerkki 2">
            <a:extLst>
              <a:ext uri="{FF2B5EF4-FFF2-40B4-BE49-F238E27FC236}">
                <a16:creationId xmlns:a16="http://schemas.microsoft.com/office/drawing/2014/main" id="{7D472A70-F52D-E745-BEC4-FA75195C1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B4052-C213-C641-A147-E372D208F7C3}" type="datetimeFigureOut">
              <a:rPr lang="fi-FI" smtClean="0">
                <a:latin typeface="Arial" panose="020B0604020202020204" pitchFamily="34" charset="0"/>
              </a:rPr>
              <a:t>21.6.2023</a:t>
            </a:fld>
            <a:endParaRPr lang="fi-FI" dirty="0">
              <a:latin typeface="Arial" panose="020B0604020202020204" pitchFamily="34" charset="0"/>
            </a:endParaRPr>
          </a:p>
        </p:txBody>
      </p:sp>
      <p:sp>
        <p:nvSpPr>
          <p:cNvPr id="4" name="Alatunnisteen paikkamerkki 3">
            <a:extLst>
              <a:ext uri="{FF2B5EF4-FFF2-40B4-BE49-F238E27FC236}">
                <a16:creationId xmlns:a16="http://schemas.microsoft.com/office/drawing/2014/main" id="{84E94B31-E715-AD4B-851E-17F05C6BE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Arial" panose="020B0604020202020204" pitchFamily="34" charset="0"/>
            </a:endParaRPr>
          </a:p>
        </p:txBody>
      </p:sp>
      <p:sp>
        <p:nvSpPr>
          <p:cNvPr id="5" name="Dian numeron paikkamerkki 4">
            <a:extLst>
              <a:ext uri="{FF2B5EF4-FFF2-40B4-BE49-F238E27FC236}">
                <a16:creationId xmlns:a16="http://schemas.microsoft.com/office/drawing/2014/main" id="{7D0FD0CE-02CD-4E45-B2C3-44865384D4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CB0CE-2571-E540-ABD8-9D20C7D01C86}" type="slidenum">
              <a:rPr lang="fi-FI" smtClean="0">
                <a:latin typeface="Arial" panose="020B0604020202020204" pitchFamily="34" charset="0"/>
              </a:rPr>
              <a:t>‹#›</a:t>
            </a:fld>
            <a:endParaRPr lang="fi-FI" dirty="0">
              <a:latin typeface="Arial" panose="020B0604020202020204" pitchFamily="34" charset="0"/>
            </a:endParaRPr>
          </a:p>
        </p:txBody>
      </p:sp>
    </p:spTree>
    <p:extLst>
      <p:ext uri="{BB962C8B-B14F-4D97-AF65-F5344CB8AC3E}">
        <p14:creationId xmlns:p14="http://schemas.microsoft.com/office/powerpoint/2010/main" val="342542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AA9502C-F7D5-D243-B53B-BD30A3E863CD}" type="datetimeFigureOut">
              <a:rPr lang="fi-FI" smtClean="0"/>
              <a:pPr/>
              <a:t>21.6.2023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9F6D52D-210E-2F42-8E94-1710D799A8B0}" type="slidenum">
              <a:rPr lang="fi-FI" smtClean="0"/>
              <a:pPr/>
              <a:t>‹#›</a:t>
            </a:fld>
            <a:endParaRPr lang="fi-FI" dirty="0"/>
          </a:p>
        </p:txBody>
      </p:sp>
    </p:spTree>
    <p:extLst>
      <p:ext uri="{BB962C8B-B14F-4D97-AF65-F5344CB8AC3E}">
        <p14:creationId xmlns:p14="http://schemas.microsoft.com/office/powerpoint/2010/main" val="322088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baseline="0" dirty="0" smtClean="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53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Calibri" panose="020F0502020204030204" pitchFamily="34" charset="0"/>
                <a:ea typeface="Calibri" panose="020F0502020204030204" pitchFamily="34" charset="0"/>
                <a:cs typeface="Times New Roman" panose="02020603050405020304" pitchFamily="18" charset="0"/>
              </a:rPr>
              <a:t>ALT-teksti: Hyvinvointialueen tulee järjestää ja johtaa työkyvyn tuen palvelut alueensa työttömille ja osatyökykyisille. Johdon tulee huolehtia resursseista ja kirjata työkyvyn tuen palvelukokonaisuuden tavoitteet strategiaansa. Hyvinvointialueen tulee sopia muiden toimijoiden kanssa työkyvyn tuen palveluiden johtamisesta ja järjestämisestä. Palvelukokonaisuutta johdetaan SOTE-keskuksesta, ja palvelut tuotetaan moniammatillisesti ja verkostoituneesti.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8683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hyperlink" Target="https://www.instagram.com/pohde_fi/" TargetMode="External"/><Relationship Id="rId7" Type="http://schemas.openxmlformats.org/officeDocument/2006/relationships/image" Target="../media/image21.png"/><Relationship Id="rId12" Type="http://schemas.openxmlformats.org/officeDocument/2006/relationships/hyperlink" Target="https://www.facebook.com/pohjoispohjanmaanhyvinvointialue/" TargetMode="External"/><Relationship Id="rId17" Type="http://schemas.openxmlformats.org/officeDocument/2006/relationships/image" Target="../media/image30.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hyperlink" Target="https://twitter.com/Pohde_fi" TargetMode="External"/><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hyperlink" Target="https://www.youtube.com/channel/UCJ0KCcnJBh26_uO0XBvHd0g" TargetMode="External"/><Relationship Id="rId10" Type="http://schemas.openxmlformats.org/officeDocument/2006/relationships/image" Target="../media/image22.png"/><Relationship Id="rId19" Type="http://schemas.openxmlformats.org/officeDocument/2006/relationships/image" Target="../media/image32.svg"/><Relationship Id="rId4" Type="http://schemas.openxmlformats.org/officeDocument/2006/relationships/image" Target="../media/image20.png"/><Relationship Id="rId9" Type="http://schemas.openxmlformats.org/officeDocument/2006/relationships/hyperlink" Target="https://www.linkedin.com/company/pohjoispohjanmaanhyvinvointialue/" TargetMode="External"/><Relationship Id="rId14" Type="http://schemas.openxmlformats.org/officeDocument/2006/relationships/image" Target="../media/image28.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valkoin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55978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1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8354"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cxnSp>
        <p:nvCxnSpPr>
          <p:cNvPr id="11" name="Suora yhdysviiva 10">
            <a:extLst>
              <a:ext uri="{FF2B5EF4-FFF2-40B4-BE49-F238E27FC236}">
                <a16:creationId xmlns:a16="http://schemas.microsoft.com/office/drawing/2014/main" id="{FDE95E59-4670-DE4F-AC61-DA85114D1CCF}"/>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39150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339371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3592576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10" name="Otsikko 1">
            <a:extLst>
              <a:ext uri="{FF2B5EF4-FFF2-40B4-BE49-F238E27FC236}">
                <a16:creationId xmlns:a16="http://schemas.microsoft.com/office/drawing/2014/main" id="{30831A71-A2F8-5B49-B6CF-89BE9C54A2A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4998DC57-4AA4-B94E-AEFE-A150785216BC}"/>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5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01 nainen ja laps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6" name="Otsikko 1">
            <a:extLst>
              <a:ext uri="{FF2B5EF4-FFF2-40B4-BE49-F238E27FC236}">
                <a16:creationId xmlns:a16="http://schemas.microsoft.com/office/drawing/2014/main" id="{3CEEAE62-3569-B64E-9A2A-D9AACEAC986E}"/>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2CB39477-FA92-1241-B9E6-C807F3A777CC}"/>
              </a:ext>
            </a:extLst>
          </p:cNvPr>
          <p:cNvPicPr>
            <a:picLocks noChangeAspect="1"/>
          </p:cNvPicPr>
          <p:nvPr userDrawn="1"/>
        </p:nvPicPr>
        <p:blipFill>
          <a:blip r:embed="rId4"/>
          <a:srcRect/>
          <a:stretch/>
        </p:blipFill>
        <p:spPr>
          <a:xfrm>
            <a:off x="10292431" y="457308"/>
            <a:ext cx="1428260" cy="532764"/>
          </a:xfrm>
          <a:prstGeom prst="rect">
            <a:avLst/>
          </a:prstGeom>
        </p:spPr>
      </p:pic>
      <p:cxnSp>
        <p:nvCxnSpPr>
          <p:cNvPr id="12" name="Suora yhdysviiva 11">
            <a:extLst>
              <a:ext uri="{FF2B5EF4-FFF2-40B4-BE49-F238E27FC236}">
                <a16:creationId xmlns:a16="http://schemas.microsoft.com/office/drawing/2014/main" id="{0F3BD7B6-6515-894C-8E95-0FB576929817}"/>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4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02 asiakaspalvelija">
    <p:bg>
      <p:bgPr>
        <a:solidFill>
          <a:schemeClr val="bg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solidFill>
              </a:defRPr>
            </a:lvl1pPr>
          </a:lstStyle>
          <a:p>
            <a:endParaRPr lang="fi-FI" dirty="0"/>
          </a:p>
        </p:txBody>
      </p:sp>
      <p:pic>
        <p:nvPicPr>
          <p:cNvPr id="11" name="Kuva 10">
            <a:extLst>
              <a:ext uri="{FF2B5EF4-FFF2-40B4-BE49-F238E27FC236}">
                <a16:creationId xmlns:a16="http://schemas.microsoft.com/office/drawing/2014/main" id="{771616D9-60C5-CE48-BB3C-F83C8219AB3C}"/>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3" name="Kuva 2">
            <a:extLst>
              <a:ext uri="{FF2B5EF4-FFF2-40B4-BE49-F238E27FC236}">
                <a16:creationId xmlns:a16="http://schemas.microsoft.com/office/drawing/2014/main" id="{2FC62884-45D7-504A-84A2-0376EC894257}"/>
              </a:ext>
            </a:extLst>
          </p:cNvPr>
          <p:cNvPicPr>
            <a:picLocks noChangeAspect="1"/>
          </p:cNvPicPr>
          <p:nvPr userDrawn="1"/>
        </p:nvPicPr>
        <p:blipFill>
          <a:blip r:embed="rId3"/>
          <a:srcRect/>
          <a:stretch/>
        </p:blipFill>
        <p:spPr>
          <a:xfrm>
            <a:off x="6985000" y="0"/>
            <a:ext cx="5207000" cy="6858000"/>
          </a:xfrm>
          <a:prstGeom prst="rect">
            <a:avLst/>
          </a:prstGeom>
        </p:spPr>
      </p:pic>
      <p:pic>
        <p:nvPicPr>
          <p:cNvPr id="39" name="Kuva 38">
            <a:extLst>
              <a:ext uri="{FF2B5EF4-FFF2-40B4-BE49-F238E27FC236}">
                <a16:creationId xmlns:a16="http://schemas.microsoft.com/office/drawing/2014/main" id="{826EEF09-B775-6E43-AE5B-50455E02939C}"/>
              </a:ext>
            </a:extLst>
          </p:cNvPr>
          <p:cNvPicPr>
            <a:picLocks noChangeAspect="1"/>
          </p:cNvPicPr>
          <p:nvPr userDrawn="1"/>
        </p:nvPicPr>
        <p:blipFill>
          <a:blip r:embed="rId2"/>
          <a:srcRect/>
          <a:stretch/>
        </p:blipFill>
        <p:spPr>
          <a:xfrm>
            <a:off x="10292431" y="457308"/>
            <a:ext cx="1428260" cy="532764"/>
          </a:xfrm>
          <a:prstGeom prst="rect">
            <a:avLst/>
          </a:prstGeom>
        </p:spPr>
      </p:pic>
      <p:sp>
        <p:nvSpPr>
          <p:cNvPr id="40" name="Otsikko 1">
            <a:extLst>
              <a:ext uri="{FF2B5EF4-FFF2-40B4-BE49-F238E27FC236}">
                <a16:creationId xmlns:a16="http://schemas.microsoft.com/office/drawing/2014/main" id="{25F3E70A-07E1-F747-A45A-63DF413CF8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43" name="Suora yhdysviiva 42">
            <a:extLst>
              <a:ext uri="{FF2B5EF4-FFF2-40B4-BE49-F238E27FC236}">
                <a16:creationId xmlns:a16="http://schemas.microsoft.com/office/drawing/2014/main" id="{2A1CC649-B0A8-EA46-85B2-257C12C5C1EF}"/>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Dian numeron paikkamerkki 5">
            <a:extLst>
              <a:ext uri="{FF2B5EF4-FFF2-40B4-BE49-F238E27FC236}">
                <a16:creationId xmlns:a16="http://schemas.microsoft.com/office/drawing/2014/main" id="{C50EF18D-BA39-A24E-8A1B-767C3183F6A5}"/>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201288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 03 ensi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49BDB782-1193-3742-8F13-23306B535F99}"/>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44AC4509-5977-E345-8EB6-65D6A94E805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F3A76D7-99D7-CE49-861F-40897CB93B06}"/>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3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04 pelastuslaito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2E5843CB-9462-694E-932F-F4F20D01CD57}"/>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C356A68D-864F-C94A-8345-7B45D4086F6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EA198E4-6D45-594E-9549-2BBBDE34C100}"/>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5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nsi 05 OY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4" name="Otsikko 1">
            <a:extLst>
              <a:ext uri="{FF2B5EF4-FFF2-40B4-BE49-F238E27FC236}">
                <a16:creationId xmlns:a16="http://schemas.microsoft.com/office/drawing/2014/main" id="{BC3C1208-3503-7048-A353-2518FBD6D7D4}"/>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B524F016-63E5-334E-920B-5D3DB7F4AB0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1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endParaRPr lang="fi-FI" dirty="0"/>
          </a:p>
        </p:txBody>
      </p:sp>
    </p:spTree>
    <p:extLst>
      <p:ext uri="{BB962C8B-B14F-4D97-AF65-F5344CB8AC3E}">
        <p14:creationId xmlns:p14="http://schemas.microsoft.com/office/powerpoint/2010/main" val="405439290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06 ensiapu">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42A96CE3-88E8-4745-BF12-0B95FF24CBF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9BD304D6-A777-8F47-9B0D-23952DD090B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F5507E5B-CA90-F644-9FE9-D8C6A7E0274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3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06 hammas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DB60CE7B-CB55-2844-9740-A2B4FE391C9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2" name="Otsikko 1">
            <a:extLst>
              <a:ext uri="{FF2B5EF4-FFF2-40B4-BE49-F238E27FC236}">
                <a16:creationId xmlns:a16="http://schemas.microsoft.com/office/drawing/2014/main" id="{85D7241C-4F00-EF44-909C-A31FAC0D30C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E53BEE66-CE05-FD45-AA81-F01E17A52C9E}"/>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0DE46793-9F7E-E443-B48A-A3ED8A2DA24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0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nsi 07 laboratori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ACB395C5-35FF-1F4E-BB6A-78E537A06143}"/>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CC5F4815-0FC2-2C43-BCA6-5666DF2C39B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868EA0B2-634E-CE49-9F5D-1FDC89C651E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38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08 kenttäjoh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9BFEEED7-2C0F-F644-8E51-6F906D062787}"/>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2" name="Otsikko 1">
            <a:extLst>
              <a:ext uri="{FF2B5EF4-FFF2-40B4-BE49-F238E27FC236}">
                <a16:creationId xmlns:a16="http://schemas.microsoft.com/office/drawing/2014/main" id="{98A5BEC0-5537-E449-8217-4C0D9D6F94E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EA44EE94-A4D4-994A-B56B-A78EE54F475E}"/>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4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09 hoitokot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2" name="Kuva 11">
            <a:extLst>
              <a:ext uri="{FF2B5EF4-FFF2-40B4-BE49-F238E27FC236}">
                <a16:creationId xmlns:a16="http://schemas.microsoft.com/office/drawing/2014/main" id="{27B26FCE-ED4D-DF40-ADFC-AD6A135AE6E6}"/>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3" name="Otsikko 1">
            <a:extLst>
              <a:ext uri="{FF2B5EF4-FFF2-40B4-BE49-F238E27FC236}">
                <a16:creationId xmlns:a16="http://schemas.microsoft.com/office/drawing/2014/main" id="{32892213-4502-D347-9147-A46D908D561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4" name="Tekstin paikkamerkki 2">
            <a:extLst>
              <a:ext uri="{FF2B5EF4-FFF2-40B4-BE49-F238E27FC236}">
                <a16:creationId xmlns:a16="http://schemas.microsoft.com/office/drawing/2014/main" id="{22D38D7A-B28E-E546-BA9D-FABDF4B4A345}"/>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0" name="Suora yhdysviiva 19">
            <a:extLst>
              <a:ext uri="{FF2B5EF4-FFF2-40B4-BE49-F238E27FC236}">
                <a16:creationId xmlns:a16="http://schemas.microsoft.com/office/drawing/2014/main" id="{B46D8505-0747-2940-91ED-8D2C303F3EBA}"/>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35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nsi 10 senior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E81D6251-F5F9-4946-AACF-56031CB2A10C}"/>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4" name="Otsikko 1">
            <a:extLst>
              <a:ext uri="{FF2B5EF4-FFF2-40B4-BE49-F238E27FC236}">
                <a16:creationId xmlns:a16="http://schemas.microsoft.com/office/drawing/2014/main" id="{17B85782-90DD-B14A-B993-5399D434B9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785E3018-929C-E64E-A98D-82153AE7528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181600" cy="4067313"/>
          </a:xfrm>
          <a:prstGeom prst="rect">
            <a:avLst/>
          </a:prstGeom>
          <a:solidFill>
            <a:srgbClr val="EFF2FA"/>
          </a:solidFill>
        </p:spPr>
        <p:txBody>
          <a:bodyPr lIns="216000" tIns="144000" rIns="216000" bIns="144000"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9" name="Otsikon paikkamerkki 1">
            <a:extLst>
              <a:ext uri="{FF2B5EF4-FFF2-40B4-BE49-F238E27FC236}">
                <a16:creationId xmlns:a16="http://schemas.microsoft.com/office/drawing/2014/main" id="{38650429-6599-9849-B8B7-AF89295AFA12}"/>
              </a:ext>
            </a:extLst>
          </p:cNvPr>
          <p:cNvSpPr>
            <a:spLocks noGrp="1"/>
          </p:cNvSpPr>
          <p:nvPr>
            <p:ph type="title"/>
          </p:nvPr>
        </p:nvSpPr>
        <p:spPr>
          <a:xfrm>
            <a:off x="838200" y="457308"/>
            <a:ext cx="9129963" cy="1445241"/>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56212" cy="4067312"/>
          </a:xfrm>
          <a:prstGeom prst="rect">
            <a:avLst/>
          </a:prstGeom>
          <a:solidFill>
            <a:srgbClr val="FDEEE9"/>
          </a:solidFill>
        </p:spPr>
        <p:txBody>
          <a:bodyPr lIns="251999" tIns="180000" rIns="251999" b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1" name="Tekstiruutu 10">
            <a:extLst>
              <a:ext uri="{FF2B5EF4-FFF2-40B4-BE49-F238E27FC236}">
                <a16:creationId xmlns:a16="http://schemas.microsoft.com/office/drawing/2014/main" id="{BC09B218-854F-DC45-BFF8-7322FCF5938E}"/>
              </a:ext>
            </a:extLst>
          </p:cNvPr>
          <p:cNvSpPr txBox="1"/>
          <p:nvPr userDrawn="1"/>
        </p:nvSpPr>
        <p:spPr>
          <a:xfrm>
            <a:off x="58783" y="41148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639163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a:solidFill>
            <a:srgbClr val="FDEEE9"/>
          </a:solidFill>
        </p:spPr>
        <p:txBody>
          <a:bodyPr>
            <a:normAutofit/>
          </a:bodyPr>
          <a:lstStyle>
            <a:lvl1pPr marL="0" indent="0">
              <a:buNone/>
              <a:defRPr sz="3200"/>
            </a:lvl1p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32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838199" y="291052"/>
            <a:ext cx="9148011" cy="897514"/>
          </a:xfrm>
          <a:prstGeom prst="rect">
            <a:avLst/>
          </a:prstGeom>
        </p:spPr>
        <p:txBody>
          <a:bodyPr anchor="b"/>
          <a:lstStyle/>
          <a:p>
            <a:r>
              <a:rPr lang="en-GB" dirty="0"/>
              <a:t>Click to edit Master title style</a:t>
            </a:r>
            <a:endParaRPr lang="fi-FI" dirty="0"/>
          </a:p>
        </p:txBody>
      </p:sp>
    </p:spTree>
    <p:extLst>
      <p:ext uri="{BB962C8B-B14F-4D97-AF65-F5344CB8AC3E}">
        <p14:creationId xmlns:p14="http://schemas.microsoft.com/office/powerpoint/2010/main" val="422653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 + otsikko valkoinen">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08247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 sivu">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DF0F09B0-C135-8441-A213-D7C97C7A9269}"/>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lstStyle/>
          <a:p>
            <a:r>
              <a:rPr lang="en-GB" dirty="0"/>
              <a:t>Kiitos!</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lstStyle>
            <a:lvl1pPr marL="0" indent="0">
              <a:lnSpc>
                <a:spcPct val="100000"/>
              </a:lnSpc>
              <a:buNone/>
              <a:defRPr/>
            </a:lvl1pPr>
          </a:lstStyle>
          <a:p>
            <a:pPr lvl="0"/>
            <a:r>
              <a:rPr lang="en-GB" dirty="0" err="1"/>
              <a:t>Etunimi</a:t>
            </a:r>
            <a:r>
              <a:rPr lang="en-GB" dirty="0"/>
              <a:t> </a:t>
            </a:r>
            <a:r>
              <a:rPr lang="en-GB" dirty="0" err="1"/>
              <a:t>Sukunimi</a:t>
            </a:r>
            <a:endParaRPr lang="en-GB" dirty="0"/>
          </a:p>
          <a:p>
            <a:pPr lvl="0"/>
            <a:r>
              <a:rPr lang="en-GB" dirty="0" err="1"/>
              <a:t>Titteli</a:t>
            </a:r>
            <a:endParaRPr lang="en-GB" dirty="0"/>
          </a:p>
          <a:p>
            <a:pPr lvl="0"/>
            <a:r>
              <a:rPr lang="en-GB" dirty="0" err="1"/>
              <a:t>etunimi.sukunimi@pohde.fi</a:t>
            </a:r>
            <a:endParaRPr lang="en-GB" dirty="0"/>
          </a:p>
          <a:p>
            <a:pPr lvl="0"/>
            <a:r>
              <a:rPr lang="en-GB" dirty="0"/>
              <a:t>puh. 040 123 4567</a:t>
            </a:r>
          </a:p>
          <a:p>
            <a:pPr lvl="0"/>
            <a:r>
              <a:rPr lang="en-GB" dirty="0" err="1"/>
              <a:t>www.pohde.fi</a:t>
            </a:r>
            <a:endParaRPr lang="en-GB"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rgbClr val="000C4A"/>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14" name="Kuva 13">
            <a:hlinkClick r:id="rId3"/>
            <a:extLst>
              <a:ext uri="{FF2B5EF4-FFF2-40B4-BE49-F238E27FC236}">
                <a16:creationId xmlns:a16="http://schemas.microsoft.com/office/drawing/2014/main" id="{029D9743-125E-2549-BF76-2755A400034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35480" y="6268732"/>
            <a:ext cx="985916" cy="339240"/>
          </a:xfrm>
          <a:prstGeom prst="rect">
            <a:avLst/>
          </a:prstGeom>
        </p:spPr>
      </p:pic>
      <p:pic>
        <p:nvPicPr>
          <p:cNvPr id="18" name="Kuva 17">
            <a:hlinkClick r:id="rId6"/>
            <a:extLst>
              <a:ext uri="{FF2B5EF4-FFF2-40B4-BE49-F238E27FC236}">
                <a16:creationId xmlns:a16="http://schemas.microsoft.com/office/drawing/2014/main" id="{5F546199-A940-FC4B-83FA-E4B880179F3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269962" y="6268732"/>
            <a:ext cx="805695" cy="339240"/>
          </a:xfrm>
          <a:prstGeom prst="rect">
            <a:avLst/>
          </a:prstGeom>
        </p:spPr>
      </p:pic>
      <p:pic>
        <p:nvPicPr>
          <p:cNvPr id="19" name="Kuva 18">
            <a:hlinkClick r:id="rId9"/>
            <a:extLst>
              <a:ext uri="{FF2B5EF4-FFF2-40B4-BE49-F238E27FC236}">
                <a16:creationId xmlns:a16="http://schemas.microsoft.com/office/drawing/2014/main" id="{D17FF000-2A70-544B-88F3-3CA19091514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324223" y="6268732"/>
            <a:ext cx="890505" cy="339240"/>
          </a:xfrm>
          <a:prstGeom prst="rect">
            <a:avLst/>
          </a:prstGeom>
        </p:spPr>
      </p:pic>
      <p:pic>
        <p:nvPicPr>
          <p:cNvPr id="20" name="Kuva 19">
            <a:hlinkClick r:id="rId12"/>
            <a:extLst>
              <a:ext uri="{FF2B5EF4-FFF2-40B4-BE49-F238E27FC236}">
                <a16:creationId xmlns:a16="http://schemas.microsoft.com/office/drawing/2014/main" id="{E15239DD-1607-3E46-82E2-EAE56C761B4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822200" y="6268732"/>
            <a:ext cx="964714" cy="339240"/>
          </a:xfrm>
          <a:prstGeom prst="rect">
            <a:avLst/>
          </a:prstGeom>
        </p:spPr>
      </p:pic>
      <p:pic>
        <p:nvPicPr>
          <p:cNvPr id="7" name="Kuva 6">
            <a:hlinkClick r:id="rId15"/>
            <a:extLst>
              <a:ext uri="{FF2B5EF4-FFF2-40B4-BE49-F238E27FC236}">
                <a16:creationId xmlns:a16="http://schemas.microsoft.com/office/drawing/2014/main" id="{3A20B241-B8BA-4D4C-8215-4D2C5439D7BB}"/>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10463294" y="6268732"/>
            <a:ext cx="890506" cy="339240"/>
          </a:xfrm>
          <a:prstGeom prst="rect">
            <a:avLst/>
          </a:prstGeom>
        </p:spPr>
      </p:pic>
      <p:pic>
        <p:nvPicPr>
          <p:cNvPr id="24" name="Kuva 23">
            <a:extLst>
              <a:ext uri="{FF2B5EF4-FFF2-40B4-BE49-F238E27FC236}">
                <a16:creationId xmlns:a16="http://schemas.microsoft.com/office/drawing/2014/main" id="{C4C93765-0386-864A-8AE1-B5B66943D973}"/>
              </a:ext>
            </a:extLst>
          </p:cNvPr>
          <p:cNvPicPr>
            <a:picLocks noChangeAspect="1"/>
          </p:cNvPicPr>
          <p:nvPr userDrawn="1"/>
        </p:nvPicPr>
        <p:blipFill rotWithShape="1">
          <a:blip r:embed="rId18">
            <a:extLst>
              <a:ext uri="{96DAC541-7B7A-43D3-8B79-37D633B846F1}">
                <asvg:svgBlip xmlns:asvg="http://schemas.microsoft.com/office/drawing/2016/SVG/main" xmlns="" r:embed="rId19"/>
              </a:ext>
            </a:extLst>
          </a:blip>
          <a:srcRect r="2714"/>
          <a:stretch/>
        </p:blipFill>
        <p:spPr>
          <a:xfrm>
            <a:off x="8986730" y="2269197"/>
            <a:ext cx="3205270" cy="3294693"/>
          </a:xfrm>
          <a:prstGeom prst="rect">
            <a:avLst/>
          </a:prstGeom>
        </p:spPr>
      </p:pic>
    </p:spTree>
    <p:extLst>
      <p:ext uri="{BB962C8B-B14F-4D97-AF65-F5344CB8AC3E}">
        <p14:creationId xmlns:p14="http://schemas.microsoft.com/office/powerpoint/2010/main" val="308025347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4" y="365124"/>
            <a:ext cx="9679743" cy="1325563"/>
          </a:xfrm>
        </p:spPr>
        <p:txBody>
          <a:bodyPr/>
          <a:lstStyle>
            <a:lvl1pPr>
              <a:lnSpc>
                <a:spcPct val="100000"/>
              </a:lnSpc>
              <a:defRPr/>
            </a:lvl1pPr>
          </a:lstStyle>
          <a:p>
            <a:r>
              <a:rPr lang="fi-FI" smtClean="0"/>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4" y="1825625"/>
            <a:ext cx="10807148" cy="4320000"/>
          </a:xfrm>
          <a:prstGeom prst="rect">
            <a:avLst/>
          </a:prstGeom>
        </p:spPr>
        <p:txBody>
          <a:bodyPr vert="horz" lIns="91440" tIns="45720" rIns="91440" bIns="45720" rtlCol="0">
            <a:normAutofit/>
          </a:bodyPr>
          <a:lstStyle>
            <a:lvl1pPr>
              <a:spcBef>
                <a:spcPts val="600"/>
              </a:spcBef>
              <a:spcAft>
                <a:spcPts val="0"/>
              </a:spcAft>
              <a:defRPr/>
            </a:lvl1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1626750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1C2C8F-7301-4C65-BA19-0E91D2AF66F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0D19BED-073E-4343-9480-B30FB55FA90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37470D4-C726-4794-8C13-A287FE7B8259}"/>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2F150992-9E99-4417-BD76-78EE9473E2A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B7B113-D40E-4F0B-A9BC-7948E3F0473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72031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38B322-6245-41F2-86D0-803EBCD141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F8BD32B-38D7-4DC2-BF8F-C3C1897085A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6CA2B60-588E-4EA8-94EA-2A28291B5EA4}"/>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15570B00-5D54-4263-91A5-D663C240450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9358722-8CAD-416F-8EF1-2C47EC38D586}"/>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84974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765728-F261-44AB-881E-3F54A6AB80F4}"/>
              </a:ext>
            </a:extLst>
          </p:cNvPr>
          <p:cNvSpPr>
            <a:spLocks noGrp="1"/>
          </p:cNvSpPr>
          <p:nvPr>
            <p:ph type="title"/>
          </p:nvPr>
        </p:nvSpPr>
        <p:spPr>
          <a:xfrm>
            <a:off x="831851" y="1709740"/>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CC2876E-91C0-4DCB-9480-178889435E4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16E5402-47C1-4347-8C24-4B2F22170AB9}"/>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59877EC3-1CB3-43B7-9DA2-587E608B76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7201042-EDCE-44C6-B6F9-4D57F3E05CDC}"/>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448015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B015E-BD6B-4C55-B3A7-0CCB8A9983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E9F1BC-206D-4C75-8EE0-30AEE30A607E}"/>
              </a:ext>
            </a:extLst>
          </p:cNvPr>
          <p:cNvSpPr>
            <a:spLocks noGrp="1"/>
          </p:cNvSpPr>
          <p:nvPr>
            <p:ph sz="half" idx="1"/>
          </p:nvPr>
        </p:nvSpPr>
        <p:spPr>
          <a:xfrm>
            <a:off x="838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659AB7-B113-45CE-8B1E-91D23D1C394C}"/>
              </a:ext>
            </a:extLst>
          </p:cNvPr>
          <p:cNvSpPr>
            <a:spLocks noGrp="1"/>
          </p:cNvSpPr>
          <p:nvPr>
            <p:ph sz="half" idx="2"/>
          </p:nvPr>
        </p:nvSpPr>
        <p:spPr>
          <a:xfrm>
            <a:off x="6172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55631AD-87A1-4330-8119-605A4F857743}"/>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6" name="Alatunnisteen paikkamerkki 5">
            <a:extLst>
              <a:ext uri="{FF2B5EF4-FFF2-40B4-BE49-F238E27FC236}">
                <a16:creationId xmlns:a16="http://schemas.microsoft.com/office/drawing/2014/main" id="{4FCE1AEE-2335-4D88-8159-B1CD2E0683E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459243-C25B-4589-9446-210210FEB4AB}"/>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2940855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BC283-032F-4707-967C-05ACCFE2E65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F1BF3AF-D201-40BC-BE6E-75FBA171778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7AFD94A-5B4E-42AE-B330-324864FA64BA}"/>
              </a:ext>
            </a:extLst>
          </p:cNvPr>
          <p:cNvSpPr>
            <a:spLocks noGrp="1"/>
          </p:cNvSpPr>
          <p:nvPr>
            <p:ph sz="half" idx="2"/>
          </p:nvPr>
        </p:nvSpPr>
        <p:spPr>
          <a:xfrm>
            <a:off x="839789"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F6D78BB-3EDF-4751-8183-7F6B77E0281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739D6F7-703C-4418-A80C-0AE7E80F6BB0}"/>
              </a:ext>
            </a:extLst>
          </p:cNvPr>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D926B52-7680-4AC8-889F-B625E0F969CF}"/>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8" name="Alatunnisteen paikkamerkki 7">
            <a:extLst>
              <a:ext uri="{FF2B5EF4-FFF2-40B4-BE49-F238E27FC236}">
                <a16:creationId xmlns:a16="http://schemas.microsoft.com/office/drawing/2014/main" id="{57DA8054-2796-4BA9-B247-7052E497607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C3800FB-8AFD-4D98-A5D5-CC2DA5B7000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204439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3C2CD7-5502-4BC7-87E9-8398DEFEC7F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0C64708-D48F-46B0-9BFF-BCD202B257D3}"/>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4" name="Alatunnisteen paikkamerkki 3">
            <a:extLst>
              <a:ext uri="{FF2B5EF4-FFF2-40B4-BE49-F238E27FC236}">
                <a16:creationId xmlns:a16="http://schemas.microsoft.com/office/drawing/2014/main" id="{15BA286C-ACF1-4CF3-9BD6-BCB9FC514FE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5E05CC-EEA0-472D-BCAE-381EDD3B1D5F}"/>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421913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0B0750E-F145-4C29-9602-41DD32CA3916}"/>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3" name="Alatunnisteen paikkamerkki 2">
            <a:extLst>
              <a:ext uri="{FF2B5EF4-FFF2-40B4-BE49-F238E27FC236}">
                <a16:creationId xmlns:a16="http://schemas.microsoft.com/office/drawing/2014/main" id="{784568D5-637E-4E7F-89E9-53241C29EBB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5A22642-5AD9-4E85-A512-CFD0A381F633}"/>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95579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 otsikko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pic>
        <p:nvPicPr>
          <p:cNvPr id="6" name="Kuva 5">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5183820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B724A5-C4BF-4ABF-B1C6-C5E6AADF255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7B50F77-63A8-436D-B8B7-2BEDBC1F0AD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402DEF1-0125-41AB-96C1-17924EEEA9A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78CF45F-1DA6-4706-9CCC-1CA157D834F7}"/>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6" name="Alatunnisteen paikkamerkki 5">
            <a:extLst>
              <a:ext uri="{FF2B5EF4-FFF2-40B4-BE49-F238E27FC236}">
                <a16:creationId xmlns:a16="http://schemas.microsoft.com/office/drawing/2014/main" id="{606A9034-3123-4987-859C-366170C5A94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1209284-DF4E-42C8-93FB-09C66925099A}"/>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681453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FBAB35-D159-4578-87EC-13B279EECE0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B5D1328-37EC-4C5A-BA94-CDB4B138003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kstin paikkamerkki 3">
            <a:extLst>
              <a:ext uri="{FF2B5EF4-FFF2-40B4-BE49-F238E27FC236}">
                <a16:creationId xmlns:a16="http://schemas.microsoft.com/office/drawing/2014/main" id="{6654EEE5-3918-424A-84B2-B52177818F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8EDE05-BF78-438D-8ED4-27D328B41966}"/>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6" name="Alatunnisteen paikkamerkki 5">
            <a:extLst>
              <a:ext uri="{FF2B5EF4-FFF2-40B4-BE49-F238E27FC236}">
                <a16:creationId xmlns:a16="http://schemas.microsoft.com/office/drawing/2014/main" id="{EA3D0289-559C-41D8-8EEC-D88F46CFCA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A417408-E1D1-4857-B4F2-CF1B8A659BD6}"/>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449583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C51CE0-1D2D-4605-A3AF-3D3F993744C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7D1ECBF-DE58-4E8A-9DA1-2CEE97129C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BF929B-A26A-4BE7-9266-01784A212C25}"/>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766B605D-6D6B-417C-8EAD-8D2118373C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7EF8A0-6000-47C4-92A3-3F9FF5743544}"/>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005548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C9A0D44-DE9A-4F4F-BF7A-E76B55537E70}"/>
              </a:ext>
            </a:extLst>
          </p:cNvPr>
          <p:cNvSpPr>
            <a:spLocks noGrp="1"/>
          </p:cNvSpPr>
          <p:nvPr>
            <p:ph type="title" orient="vert"/>
          </p:nvPr>
        </p:nvSpPr>
        <p:spPr>
          <a:xfrm>
            <a:off x="8724901" y="365126"/>
            <a:ext cx="2628900" cy="5811839"/>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26A3E6E-8185-40A8-AD5F-9E31DD271628}"/>
              </a:ext>
            </a:extLst>
          </p:cNvPr>
          <p:cNvSpPr>
            <a:spLocks noGrp="1"/>
          </p:cNvSpPr>
          <p:nvPr>
            <p:ph type="body" orient="vert" idx="1"/>
          </p:nvPr>
        </p:nvSpPr>
        <p:spPr>
          <a:xfrm>
            <a:off x="838201" y="365126"/>
            <a:ext cx="7734300" cy="581183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A2D5E5-655C-4F04-BF48-0938ED584121}"/>
              </a:ext>
            </a:extLst>
          </p:cNvPr>
          <p:cNvSpPr>
            <a:spLocks noGrp="1"/>
          </p:cNvSpPr>
          <p:nvPr>
            <p:ph type="dt" sz="half" idx="10"/>
          </p:nvPr>
        </p:nvSpPr>
        <p:spPr/>
        <p:txBody>
          <a:body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40838A72-38A3-4E2E-89B6-62B85BE8C6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F8EFB2B-C1EC-4C86-A76B-F09C4417EA3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53727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descr="Taustakuva"/>
          <p:cNvGrpSpPr>
            <a:grpSpLocks noChangeAspect="1"/>
          </p:cNvGrpSpPr>
          <p:nvPr userDrawn="1"/>
        </p:nvGrpSpPr>
        <p:grpSpPr bwMode="auto">
          <a:xfrm>
            <a:off x="4235" y="0"/>
            <a:ext cx="12187767" cy="68580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20"/>
            <a:ext cx="7776864" cy="2794037"/>
          </a:xfrm>
        </p:spPr>
        <p:txBody>
          <a:bodyPr anchor="b" anchorCtr="0">
            <a:noAutofit/>
          </a:bodyPr>
          <a:lstStyle>
            <a:lvl1pPr algn="l">
              <a:defRPr sz="5333">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3" name="Picture 2" descr="työkykyohjelman logo">
            <a:extLst>
              <a:ext uri="{FF2B5EF4-FFF2-40B4-BE49-F238E27FC236}">
                <a16:creationId xmlns:a16="http://schemas.microsoft.com/office/drawing/2014/main" id="{6A75AB53-7407-FB4F-88DB-E4EB86078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34977047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descr="taustakuva"/>
          <p:cNvGrpSpPr/>
          <p:nvPr userDrawn="1"/>
        </p:nvGrpSpPr>
        <p:grpSpPr>
          <a:xfrm>
            <a:off x="6805084" y="2"/>
            <a:ext cx="5384800" cy="68580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FFB85E"/>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20"/>
            <a:ext cx="7776864" cy="2794037"/>
          </a:xfrm>
        </p:spPr>
        <p:txBody>
          <a:bodyPr anchor="b" anchorCtr="0">
            <a:noAutofit/>
          </a:bodyPr>
          <a:lstStyle>
            <a:lvl1pPr algn="l">
              <a:defRPr sz="5333">
                <a:solidFill>
                  <a:schemeClr val="tx1">
                    <a:lumMod val="85000"/>
                    <a:lumOff val="15000"/>
                  </a:schemeClr>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chemeClr val="tx1">
                    <a:lumMod val="85000"/>
                    <a:lumOff val="1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14" name="Picture 13" descr="työkykyohjelman logo">
            <a:extLst>
              <a:ext uri="{FF2B5EF4-FFF2-40B4-BE49-F238E27FC236}">
                <a16:creationId xmlns:a16="http://schemas.microsoft.com/office/drawing/2014/main" id="{178ED2CD-2483-5F40-8C43-0CE3EDDC7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169468768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pic>
        <p:nvPicPr>
          <p:cNvPr id="60" name="Picture 59" descr="taustakuv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4" y="0"/>
            <a:ext cx="12186195" cy="6858000"/>
          </a:xfrm>
          <a:prstGeom prst="rect">
            <a:avLst/>
          </a:prstGeom>
        </p:spPr>
      </p:pic>
      <p:sp>
        <p:nvSpPr>
          <p:cNvPr id="10" name="Otsikko 1"/>
          <p:cNvSpPr>
            <a:spLocks noGrp="1"/>
          </p:cNvSpPr>
          <p:nvPr userDrawn="1">
            <p:ph type="ctrTitle"/>
          </p:nvPr>
        </p:nvSpPr>
        <p:spPr>
          <a:xfrm>
            <a:off x="911424" y="2459167"/>
            <a:ext cx="7776864" cy="2794037"/>
          </a:xfrm>
        </p:spPr>
        <p:txBody>
          <a:bodyPr anchor="b" anchorCtr="0">
            <a:noAutofit/>
          </a:bodyPr>
          <a:lstStyle>
            <a:lvl1pPr algn="l">
              <a:defRPr sz="5333">
                <a:solidFill>
                  <a:srgbClr val="FFFFFF"/>
                </a:solidFill>
              </a:defRPr>
            </a:lvl1pPr>
          </a:lstStyle>
          <a:p>
            <a:r>
              <a:rPr lang="fi-FI"/>
              <a:t>Muokkaa perustyyl. napsautt.</a:t>
            </a:r>
            <a:endParaRPr lang="fi-FI" dirty="0"/>
          </a:p>
        </p:txBody>
      </p:sp>
      <p:sp>
        <p:nvSpPr>
          <p:cNvPr id="11"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52" name="Picture 51">
            <a:extLst>
              <a:ext uri="{FF2B5EF4-FFF2-40B4-BE49-F238E27FC236}">
                <a16:creationId xmlns:a16="http://schemas.microsoft.com/office/drawing/2014/main" id="{F07F2CD9-BDD8-2848-B9FD-12A39B160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331" y="6067844"/>
            <a:ext cx="2929036" cy="584840"/>
          </a:xfrm>
          <a:prstGeom prst="rect">
            <a:avLst/>
          </a:prstGeom>
        </p:spPr>
      </p:pic>
    </p:spTree>
    <p:extLst>
      <p:ext uri="{BB962C8B-B14F-4D97-AF65-F5344CB8AC3E}">
        <p14:creationId xmlns:p14="http://schemas.microsoft.com/office/powerpoint/2010/main" val="2987651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377635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2853005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7912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4039183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3505884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3" y="2"/>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1" name="Picture 10" descr="työkykyohjelman logo">
            <a:extLst>
              <a:ext uri="{FF2B5EF4-FFF2-40B4-BE49-F238E27FC236}">
                <a16:creationId xmlns:a16="http://schemas.microsoft.com/office/drawing/2014/main" id="{80809B85-DEF6-2A45-9E8D-29AF28A4B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5129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3" y="2"/>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935801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10534649" y="5200653"/>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991561" cy="4524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577049" y="313788"/>
            <a:ext cx="10991561"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405856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10534649" y="5200653"/>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991561" cy="4524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577049" y="313788"/>
            <a:ext cx="10991561"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1597450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4221" y="-29072"/>
            <a:ext cx="6110223" cy="688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8" name="Rectangle 57" descr="kaarielementti"/>
          <p:cNvSpPr/>
          <p:nvPr userDrawn="1"/>
        </p:nvSpPr>
        <p:spPr>
          <a:xfrm rot="10800000" flipV="1">
            <a:off x="5903977" y="-29072"/>
            <a:ext cx="6285907" cy="688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4" name="Freeform 7" descr="kaarielementti"/>
          <p:cNvSpPr>
            <a:spLocks/>
          </p:cNvSpPr>
          <p:nvPr userDrawn="1"/>
        </p:nvSpPr>
        <p:spPr bwMode="auto">
          <a:xfrm rot="10800000" flipV="1">
            <a:off x="4523860" y="-29071"/>
            <a:ext cx="5706533" cy="6887069"/>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Otsikko 1"/>
          <p:cNvSpPr>
            <a:spLocks noGrp="1"/>
          </p:cNvSpPr>
          <p:nvPr userDrawn="1">
            <p:ph type="ctrTitle"/>
          </p:nvPr>
        </p:nvSpPr>
        <p:spPr>
          <a:xfrm>
            <a:off x="488870" y="548680"/>
            <a:ext cx="4647025" cy="3956083"/>
          </a:xfrm>
        </p:spPr>
        <p:txBody>
          <a:bodyPr anchor="b" anchorCtr="0">
            <a:noAutofit/>
          </a:bodyPr>
          <a:lstStyle>
            <a:lvl1pPr algn="l">
              <a:defRPr sz="5333">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488869" y="4677139"/>
            <a:ext cx="4647027" cy="2016224"/>
          </a:xfrm>
        </p:spPr>
        <p:txBody>
          <a:bodyPr>
            <a:normAutofit/>
          </a:bodyPr>
          <a:lstStyle>
            <a:lvl1pPr marL="0" indent="0" algn="l">
              <a:spcBef>
                <a:spcPts val="0"/>
              </a:spcBef>
              <a:buNone/>
              <a:defRPr sz="240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9774767" y="2575589"/>
            <a:ext cx="495300" cy="131233"/>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3" name="Freeform 31"/>
          <p:cNvSpPr>
            <a:spLocks/>
          </p:cNvSpPr>
          <p:nvPr userDrawn="1"/>
        </p:nvSpPr>
        <p:spPr bwMode="auto">
          <a:xfrm>
            <a:off x="9664702" y="2158606"/>
            <a:ext cx="503767" cy="361951"/>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5" name="Freeform 32"/>
          <p:cNvSpPr>
            <a:spLocks/>
          </p:cNvSpPr>
          <p:nvPr userDrawn="1"/>
        </p:nvSpPr>
        <p:spPr bwMode="auto">
          <a:xfrm>
            <a:off x="9592735" y="2482455"/>
            <a:ext cx="215900" cy="205317"/>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6" name="Freeform 33"/>
          <p:cNvSpPr>
            <a:spLocks/>
          </p:cNvSpPr>
          <p:nvPr userDrawn="1"/>
        </p:nvSpPr>
        <p:spPr bwMode="auto">
          <a:xfrm>
            <a:off x="9586383" y="1618853"/>
            <a:ext cx="52917" cy="61384"/>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7" name="Freeform 34"/>
          <p:cNvSpPr>
            <a:spLocks/>
          </p:cNvSpPr>
          <p:nvPr userDrawn="1"/>
        </p:nvSpPr>
        <p:spPr bwMode="auto">
          <a:xfrm>
            <a:off x="9649885" y="1604037"/>
            <a:ext cx="80433" cy="7620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8" name="Freeform 35"/>
          <p:cNvSpPr>
            <a:spLocks/>
          </p:cNvSpPr>
          <p:nvPr userDrawn="1"/>
        </p:nvSpPr>
        <p:spPr bwMode="auto">
          <a:xfrm>
            <a:off x="9660469" y="1608273"/>
            <a:ext cx="97367" cy="107951"/>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9" name="Freeform 36"/>
          <p:cNvSpPr>
            <a:spLocks/>
          </p:cNvSpPr>
          <p:nvPr userDrawn="1"/>
        </p:nvSpPr>
        <p:spPr bwMode="auto">
          <a:xfrm>
            <a:off x="9668933" y="1731039"/>
            <a:ext cx="76200" cy="23284"/>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0" name="Freeform 37"/>
          <p:cNvSpPr>
            <a:spLocks/>
          </p:cNvSpPr>
          <p:nvPr userDrawn="1"/>
        </p:nvSpPr>
        <p:spPr bwMode="auto">
          <a:xfrm>
            <a:off x="9673167" y="1769139"/>
            <a:ext cx="76200" cy="88900"/>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1" name="Freeform 38"/>
          <p:cNvSpPr>
            <a:spLocks/>
          </p:cNvSpPr>
          <p:nvPr userDrawn="1"/>
        </p:nvSpPr>
        <p:spPr bwMode="auto">
          <a:xfrm>
            <a:off x="9668935" y="1855922"/>
            <a:ext cx="103717" cy="91017"/>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2" name="Freeform 39"/>
          <p:cNvSpPr>
            <a:spLocks/>
          </p:cNvSpPr>
          <p:nvPr userDrawn="1"/>
        </p:nvSpPr>
        <p:spPr bwMode="auto">
          <a:xfrm>
            <a:off x="9717616" y="1889787"/>
            <a:ext cx="154517" cy="88900"/>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3" name="Freeform 40"/>
          <p:cNvSpPr>
            <a:spLocks/>
          </p:cNvSpPr>
          <p:nvPr userDrawn="1"/>
        </p:nvSpPr>
        <p:spPr bwMode="auto">
          <a:xfrm>
            <a:off x="9764183" y="1563822"/>
            <a:ext cx="35984" cy="165100"/>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4" name="Freeform 41"/>
          <p:cNvSpPr>
            <a:spLocks/>
          </p:cNvSpPr>
          <p:nvPr userDrawn="1"/>
        </p:nvSpPr>
        <p:spPr bwMode="auto">
          <a:xfrm>
            <a:off x="9802285" y="1612504"/>
            <a:ext cx="107951" cy="7831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5" name="Freeform 42"/>
          <p:cNvSpPr>
            <a:spLocks/>
          </p:cNvSpPr>
          <p:nvPr userDrawn="1"/>
        </p:nvSpPr>
        <p:spPr bwMode="auto">
          <a:xfrm>
            <a:off x="9937749" y="1508788"/>
            <a:ext cx="211667" cy="169333"/>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6" name="Freeform 43"/>
          <p:cNvSpPr>
            <a:spLocks/>
          </p:cNvSpPr>
          <p:nvPr userDrawn="1"/>
        </p:nvSpPr>
        <p:spPr bwMode="auto">
          <a:xfrm>
            <a:off x="10109202" y="1625205"/>
            <a:ext cx="258233" cy="44451"/>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7" name="Freeform 44"/>
          <p:cNvSpPr>
            <a:spLocks/>
          </p:cNvSpPr>
          <p:nvPr userDrawn="1"/>
        </p:nvSpPr>
        <p:spPr bwMode="auto">
          <a:xfrm>
            <a:off x="10191749" y="1735271"/>
            <a:ext cx="152400" cy="150284"/>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8" name="Freeform 45"/>
          <p:cNvSpPr>
            <a:spLocks/>
          </p:cNvSpPr>
          <p:nvPr userDrawn="1"/>
        </p:nvSpPr>
        <p:spPr bwMode="auto">
          <a:xfrm>
            <a:off x="10236200" y="2105687"/>
            <a:ext cx="211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9" name="Freeform 46"/>
          <p:cNvSpPr>
            <a:spLocks/>
          </p:cNvSpPr>
          <p:nvPr userDrawn="1"/>
        </p:nvSpPr>
        <p:spPr bwMode="auto">
          <a:xfrm>
            <a:off x="9906000" y="1682355"/>
            <a:ext cx="27517" cy="16933"/>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50" name="Freeform 47"/>
          <p:cNvSpPr>
            <a:spLocks/>
          </p:cNvSpPr>
          <p:nvPr userDrawn="1"/>
        </p:nvSpPr>
        <p:spPr bwMode="auto">
          <a:xfrm>
            <a:off x="9535583" y="1625205"/>
            <a:ext cx="876300" cy="1035051"/>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6" name="Freeform 37"/>
          <p:cNvSpPr>
            <a:spLocks/>
          </p:cNvSpPr>
          <p:nvPr userDrawn="1"/>
        </p:nvSpPr>
        <p:spPr bwMode="auto">
          <a:xfrm>
            <a:off x="11110386" y="-513785"/>
            <a:ext cx="368300" cy="97367"/>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7" name="Freeform 38"/>
          <p:cNvSpPr>
            <a:spLocks/>
          </p:cNvSpPr>
          <p:nvPr userDrawn="1"/>
        </p:nvSpPr>
        <p:spPr bwMode="auto">
          <a:xfrm>
            <a:off x="11027835" y="-824937"/>
            <a:ext cx="376767" cy="268817"/>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8" name="Freeform 39"/>
          <p:cNvSpPr>
            <a:spLocks/>
          </p:cNvSpPr>
          <p:nvPr userDrawn="1"/>
        </p:nvSpPr>
        <p:spPr bwMode="auto">
          <a:xfrm>
            <a:off x="10972801" y="-583637"/>
            <a:ext cx="160867" cy="154517"/>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9" name="Freeform 40"/>
          <p:cNvSpPr>
            <a:spLocks/>
          </p:cNvSpPr>
          <p:nvPr userDrawn="1"/>
        </p:nvSpPr>
        <p:spPr bwMode="auto">
          <a:xfrm>
            <a:off x="10968569" y="-1229220"/>
            <a:ext cx="40217" cy="46567"/>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0" name="Freeform 41"/>
          <p:cNvSpPr>
            <a:spLocks/>
          </p:cNvSpPr>
          <p:nvPr userDrawn="1"/>
        </p:nvSpPr>
        <p:spPr bwMode="auto">
          <a:xfrm>
            <a:off x="11017252" y="-1237685"/>
            <a:ext cx="59267" cy="55033"/>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1" name="Freeform 42"/>
          <p:cNvSpPr>
            <a:spLocks/>
          </p:cNvSpPr>
          <p:nvPr userDrawn="1"/>
        </p:nvSpPr>
        <p:spPr bwMode="auto">
          <a:xfrm>
            <a:off x="11025719" y="-1235569"/>
            <a:ext cx="71967" cy="80433"/>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2" name="Freeform 43"/>
          <p:cNvSpPr>
            <a:spLocks/>
          </p:cNvSpPr>
          <p:nvPr userDrawn="1"/>
        </p:nvSpPr>
        <p:spPr bwMode="auto">
          <a:xfrm>
            <a:off x="11029953" y="-1144554"/>
            <a:ext cx="57151" cy="19051"/>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3" name="Freeform 44"/>
          <p:cNvSpPr>
            <a:spLocks/>
          </p:cNvSpPr>
          <p:nvPr userDrawn="1"/>
        </p:nvSpPr>
        <p:spPr bwMode="auto">
          <a:xfrm>
            <a:off x="11032068" y="-1117037"/>
            <a:ext cx="59267" cy="67733"/>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4" name="Freeform 45"/>
          <p:cNvSpPr>
            <a:spLocks/>
          </p:cNvSpPr>
          <p:nvPr userDrawn="1"/>
        </p:nvSpPr>
        <p:spPr bwMode="auto">
          <a:xfrm>
            <a:off x="11032067" y="-1051420"/>
            <a:ext cx="76200" cy="67733"/>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5" name="Freeform 46"/>
          <p:cNvSpPr>
            <a:spLocks/>
          </p:cNvSpPr>
          <p:nvPr userDrawn="1"/>
        </p:nvSpPr>
        <p:spPr bwMode="auto">
          <a:xfrm>
            <a:off x="11068051" y="-1026020"/>
            <a:ext cx="114300" cy="67733"/>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6" name="Freeform 47"/>
          <p:cNvSpPr>
            <a:spLocks/>
          </p:cNvSpPr>
          <p:nvPr userDrawn="1"/>
        </p:nvSpPr>
        <p:spPr bwMode="auto">
          <a:xfrm>
            <a:off x="11099802" y="-1269437"/>
            <a:ext cx="29633" cy="124884"/>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7" name="Freeform 48"/>
          <p:cNvSpPr>
            <a:spLocks/>
          </p:cNvSpPr>
          <p:nvPr userDrawn="1"/>
        </p:nvSpPr>
        <p:spPr bwMode="auto">
          <a:xfrm>
            <a:off x="11129436" y="-1231336"/>
            <a:ext cx="80433" cy="57151"/>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8" name="Freeform 49"/>
          <p:cNvSpPr>
            <a:spLocks/>
          </p:cNvSpPr>
          <p:nvPr userDrawn="1"/>
        </p:nvSpPr>
        <p:spPr bwMode="auto">
          <a:xfrm>
            <a:off x="11231035" y="-1309653"/>
            <a:ext cx="158751" cy="124884"/>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9" name="Freeform 50"/>
          <p:cNvSpPr>
            <a:spLocks/>
          </p:cNvSpPr>
          <p:nvPr userDrawn="1"/>
        </p:nvSpPr>
        <p:spPr bwMode="auto">
          <a:xfrm>
            <a:off x="11360151" y="-1222871"/>
            <a:ext cx="190500" cy="33867"/>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0" name="Freeform 51"/>
          <p:cNvSpPr>
            <a:spLocks/>
          </p:cNvSpPr>
          <p:nvPr userDrawn="1"/>
        </p:nvSpPr>
        <p:spPr bwMode="auto">
          <a:xfrm>
            <a:off x="11421535" y="-1140320"/>
            <a:ext cx="114300" cy="112184"/>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1" name="Freeform 52"/>
          <p:cNvSpPr>
            <a:spLocks/>
          </p:cNvSpPr>
          <p:nvPr userDrawn="1"/>
        </p:nvSpPr>
        <p:spPr bwMode="auto">
          <a:xfrm>
            <a:off x="11453284" y="-865153"/>
            <a:ext cx="2117" cy="2117"/>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2" name="Freeform 53"/>
          <p:cNvSpPr>
            <a:spLocks/>
          </p:cNvSpPr>
          <p:nvPr userDrawn="1"/>
        </p:nvSpPr>
        <p:spPr bwMode="auto">
          <a:xfrm>
            <a:off x="11207753" y="-1180537"/>
            <a:ext cx="21167" cy="12700"/>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3" name="Freeform 54"/>
          <p:cNvSpPr>
            <a:spLocks/>
          </p:cNvSpPr>
          <p:nvPr userDrawn="1"/>
        </p:nvSpPr>
        <p:spPr bwMode="auto">
          <a:xfrm>
            <a:off x="10930469" y="-1222871"/>
            <a:ext cx="656167" cy="772584"/>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pic>
        <p:nvPicPr>
          <p:cNvPr id="104" name="Picture 51" descr="työkykyohjelman logo">
            <a:extLst>
              <a:ext uri="{FF2B5EF4-FFF2-40B4-BE49-F238E27FC236}">
                <a16:creationId xmlns:a16="http://schemas.microsoft.com/office/drawing/2014/main" id="{F07F2CD9-BDD8-2848-B9FD-12A39B160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467" y="5818628"/>
            <a:ext cx="4177175" cy="834056"/>
          </a:xfrm>
          <a:prstGeom prst="rect">
            <a:avLst/>
          </a:prstGeom>
        </p:spPr>
      </p:pic>
    </p:spTree>
    <p:extLst>
      <p:ext uri="{BB962C8B-B14F-4D97-AF65-F5344CB8AC3E}">
        <p14:creationId xmlns:p14="http://schemas.microsoft.com/office/powerpoint/2010/main" val="4001884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77048" y="1881332"/>
            <a:ext cx="10965805"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577048" y="313788"/>
            <a:ext cx="10965805"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549955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
            <a:ext cx="12192000" cy="5829267"/>
          </a:xfrm>
        </p:spPr>
        <p:txBody>
          <a:bodyPr/>
          <a:lstStyle/>
          <a:p>
            <a:pPr lvl="0"/>
            <a:r>
              <a:rPr lang="fi-FI"/>
              <a:t>Muokkaa tekstin perustyylejä</a:t>
            </a:r>
          </a:p>
        </p:txBody>
      </p:sp>
      <p:sp>
        <p:nvSpPr>
          <p:cNvPr id="8" name="Otsikko 7"/>
          <p:cNvSpPr>
            <a:spLocks noGrp="1"/>
          </p:cNvSpPr>
          <p:nvPr>
            <p:ph type="title"/>
          </p:nvPr>
        </p:nvSpPr>
        <p:spPr>
          <a:xfrm>
            <a:off x="577047" y="5829267"/>
            <a:ext cx="5614964" cy="810527"/>
          </a:xfrm>
        </p:spPr>
        <p:txBody>
          <a:bodyPr/>
          <a:lstStyle>
            <a:lvl1pPr>
              <a:defRPr sz="3733">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6480044" y="6024242"/>
            <a:ext cx="5711957" cy="615553"/>
          </a:xfrm>
        </p:spPr>
        <p:txBody>
          <a:bodyPr>
            <a:noAutofit/>
          </a:bodyPr>
          <a:lstStyle/>
          <a:p>
            <a:pPr marL="0" lvl="0" indent="0">
              <a:buNone/>
            </a:pPr>
            <a:r>
              <a:rPr lang="fi-FI" sz="1600"/>
              <a:t>Muokkaa tekstin perustyylejä</a:t>
            </a:r>
          </a:p>
        </p:txBody>
      </p:sp>
    </p:spTree>
    <p:extLst>
      <p:ext uri="{BB962C8B-B14F-4D97-AF65-F5344CB8AC3E}">
        <p14:creationId xmlns:p14="http://schemas.microsoft.com/office/powerpoint/2010/main" val="2766019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751029" y="0"/>
            <a:ext cx="8448939" cy="6858000"/>
          </a:xfrm>
        </p:spPr>
        <p:txBody>
          <a:bodyPr/>
          <a:lstStyle/>
          <a:p>
            <a:pPr lvl="0"/>
            <a:r>
              <a:rPr lang="fi-FI"/>
              <a:t>Muokkaa tekstin perustyylejä</a:t>
            </a:r>
          </a:p>
        </p:txBody>
      </p:sp>
      <p:sp>
        <p:nvSpPr>
          <p:cNvPr id="8" name="Otsikko 7"/>
          <p:cNvSpPr>
            <a:spLocks noGrp="1"/>
          </p:cNvSpPr>
          <p:nvPr>
            <p:ph type="title"/>
          </p:nvPr>
        </p:nvSpPr>
        <p:spPr>
          <a:xfrm>
            <a:off x="335361" y="277228"/>
            <a:ext cx="2880320" cy="1903635"/>
          </a:xfrm>
        </p:spPr>
        <p:txBody>
          <a:bodyPr/>
          <a:lstStyle>
            <a:lvl1pPr>
              <a:defRPr sz="3733">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335361" y="2319313"/>
            <a:ext cx="2880320" cy="4320480"/>
          </a:xfrm>
        </p:spPr>
        <p:txBody>
          <a:bodyPr>
            <a:normAutofit/>
          </a:bodyPr>
          <a:lstStyle/>
          <a:p>
            <a:pPr lvl="0"/>
            <a:r>
              <a:rPr lang="fi-FI" sz="1867"/>
              <a:t>Muokkaa tekstin perustyylejä</a:t>
            </a:r>
          </a:p>
          <a:p>
            <a:pPr lvl="1"/>
            <a:r>
              <a:rPr lang="fi-FI" sz="1867"/>
              <a:t>toinen taso</a:t>
            </a:r>
          </a:p>
          <a:p>
            <a:pPr lvl="2"/>
            <a:r>
              <a:rPr lang="fi-FI" sz="1867"/>
              <a:t>kolmas taso</a:t>
            </a:r>
          </a:p>
        </p:txBody>
      </p:sp>
      <p:sp>
        <p:nvSpPr>
          <p:cNvPr id="12" name="Alatunnisteen paikkamerkki 4"/>
          <p:cNvSpPr>
            <a:spLocks noGrp="1"/>
          </p:cNvSpPr>
          <p:nvPr>
            <p:ph type="ftr" sz="quarter" idx="11"/>
          </p:nvPr>
        </p:nvSpPr>
        <p:spPr>
          <a:xfrm>
            <a:off x="1583500" y="6497453"/>
            <a:ext cx="3648405" cy="258163"/>
          </a:xfrm>
          <a:prstGeom prst="rect">
            <a:avLst/>
          </a:prstGeom>
        </p:spPr>
        <p:txBody>
          <a:bodyPr/>
          <a:lstStyle>
            <a:lvl1pPr algn="l">
              <a:defRPr sz="1067">
                <a:solidFill>
                  <a:schemeClr val="tx1">
                    <a:lumMod val="50000"/>
                    <a:lumOff val="50000"/>
                  </a:schemeClr>
                </a:solidFill>
              </a:defRPr>
            </a:lvl1pPr>
          </a:lstStyle>
          <a:p>
            <a:r>
              <a:rPr lang="fi-FI"/>
              <a:t>Taina Schneider</a:t>
            </a:r>
            <a:endParaRPr lang="fi-FI" dirty="0"/>
          </a:p>
        </p:txBody>
      </p:sp>
      <p:sp>
        <p:nvSpPr>
          <p:cNvPr id="13" name="Päivämäärän paikkamerkki 3"/>
          <p:cNvSpPr>
            <a:spLocks noGrp="1"/>
          </p:cNvSpPr>
          <p:nvPr>
            <p:ph type="dt" sz="half" idx="2"/>
          </p:nvPr>
        </p:nvSpPr>
        <p:spPr>
          <a:xfrm>
            <a:off x="577047" y="6497453"/>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r>
              <a:rPr lang="fi-FI"/>
              <a:t>23.11.2020</a:t>
            </a:r>
            <a:endParaRPr lang="fi-FI" dirty="0"/>
          </a:p>
        </p:txBody>
      </p:sp>
      <p:sp>
        <p:nvSpPr>
          <p:cNvPr id="14" name="Dian numeron paikkamerkki 5"/>
          <p:cNvSpPr>
            <a:spLocks noGrp="1"/>
          </p:cNvSpPr>
          <p:nvPr>
            <p:ph type="sldNum" sz="quarter" idx="12"/>
          </p:nvPr>
        </p:nvSpPr>
        <p:spPr>
          <a:xfrm>
            <a:off x="-1" y="6497454"/>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865354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7" y="2084852"/>
            <a:ext cx="6178703" cy="2249387"/>
          </a:xfrm>
        </p:spPr>
        <p:txBody>
          <a:bodyPr anchor="b" anchorCtr="0">
            <a:noAutofit/>
          </a:bodyPr>
          <a:lstStyle>
            <a:lvl1pPr algn="l">
              <a:defRPr sz="5333">
                <a:solidFill>
                  <a:srgbClr val="FFFFFF"/>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5668107" y="4677139"/>
            <a:ext cx="6127460" cy="1758509"/>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5955000"/>
            <a:ext cx="3217068" cy="642352"/>
          </a:xfrm>
          <a:prstGeom prst="rect">
            <a:avLst/>
          </a:prstGeom>
        </p:spPr>
      </p:pic>
    </p:spTree>
    <p:extLst>
      <p:ext uri="{BB962C8B-B14F-4D97-AF65-F5344CB8AC3E}">
        <p14:creationId xmlns:p14="http://schemas.microsoft.com/office/powerpoint/2010/main" val="3253027038"/>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7" name="Otsikko 1">
            <a:extLst>
              <a:ext uri="{FF2B5EF4-FFF2-40B4-BE49-F238E27FC236}">
                <a16:creationId xmlns:a16="http://schemas.microsoft.com/office/drawing/2014/main" id="{614ADDEE-C348-A142-BF12-7CA2A231D719}"/>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870145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4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7" y="2084852"/>
            <a:ext cx="6178703" cy="2249387"/>
          </a:xfrm>
        </p:spPr>
        <p:txBody>
          <a:bodyPr anchor="b" anchorCtr="0">
            <a:noAutofit/>
          </a:bodyPr>
          <a:lstStyle>
            <a:lvl1pPr algn="l">
              <a:defRPr sz="5333">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5668107" y="4677139"/>
            <a:ext cx="6127460" cy="1758509"/>
          </a:xfrm>
        </p:spPr>
        <p:txBody>
          <a:bodyPr>
            <a:normAutofit/>
          </a:bodyPr>
          <a:lstStyle>
            <a:lvl1pPr marL="0" indent="0" algn="l">
              <a:spcBef>
                <a:spcPts val="0"/>
              </a:spcBef>
              <a:buNone/>
              <a:defRPr sz="240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5955000"/>
            <a:ext cx="3217068" cy="642352"/>
          </a:xfrm>
          <a:prstGeom prst="rect">
            <a:avLst/>
          </a:prstGeom>
        </p:spPr>
      </p:pic>
    </p:spTree>
    <p:extLst>
      <p:ext uri="{BB962C8B-B14F-4D97-AF65-F5344CB8AC3E}">
        <p14:creationId xmlns:p14="http://schemas.microsoft.com/office/powerpoint/2010/main" val="64948406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descr="kaarielementti"/>
          <p:cNvGrpSpPr/>
          <p:nvPr userDrawn="1"/>
        </p:nvGrpSpPr>
        <p:grpSpPr>
          <a:xfrm>
            <a:off x="1" y="2"/>
            <a:ext cx="12191999" cy="68580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95" name="Otsikko 1"/>
          <p:cNvSpPr>
            <a:spLocks noGrp="1"/>
          </p:cNvSpPr>
          <p:nvPr userDrawn="1">
            <p:ph type="ctrTitle" hasCustomPrompt="1"/>
          </p:nvPr>
        </p:nvSpPr>
        <p:spPr>
          <a:xfrm>
            <a:off x="5668107" y="2341011"/>
            <a:ext cx="6178703" cy="1866900"/>
          </a:xfrm>
        </p:spPr>
        <p:txBody>
          <a:bodyPr anchor="b" anchorCtr="0">
            <a:noAutofit/>
          </a:bodyPr>
          <a:lstStyle>
            <a:lvl1pPr algn="l">
              <a:defRPr sz="5333">
                <a:solidFill>
                  <a:srgbClr val="FFFFFF"/>
                </a:solidFill>
              </a:defRPr>
            </a:lvl1pPr>
          </a:lstStyle>
          <a:p>
            <a:r>
              <a:rPr lang="fi-FI" dirty="0"/>
              <a:t>Esityksen </a:t>
            </a:r>
            <a:br>
              <a:rPr lang="fi-FI" dirty="0"/>
            </a:br>
            <a:r>
              <a:rPr lang="fi-FI" dirty="0"/>
              <a:t>päättävä teksti</a:t>
            </a:r>
          </a:p>
        </p:txBody>
      </p:sp>
      <p:sp>
        <p:nvSpPr>
          <p:cNvPr id="96" name="Alaotsikko 2"/>
          <p:cNvSpPr>
            <a:spLocks noGrp="1"/>
          </p:cNvSpPr>
          <p:nvPr userDrawn="1">
            <p:ph type="subTitle" idx="1"/>
          </p:nvPr>
        </p:nvSpPr>
        <p:spPr>
          <a:xfrm>
            <a:off x="5668107" y="4550812"/>
            <a:ext cx="6127460" cy="1758509"/>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15" name="Picture 14" descr="työkykyohjelman logo">
            <a:extLst>
              <a:ext uri="{FF2B5EF4-FFF2-40B4-BE49-F238E27FC236}">
                <a16:creationId xmlns:a16="http://schemas.microsoft.com/office/drawing/2014/main" id="{CCC6C89A-EB61-4042-B19C-8A683577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4"/>
            <a:ext cx="3217068" cy="642351"/>
          </a:xfrm>
          <a:prstGeom prst="rect">
            <a:avLst/>
          </a:prstGeom>
        </p:spPr>
      </p:pic>
    </p:spTree>
    <p:extLst>
      <p:ext uri="{BB962C8B-B14F-4D97-AF65-F5344CB8AC3E}">
        <p14:creationId xmlns:p14="http://schemas.microsoft.com/office/powerpoint/2010/main" val="2118877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5" y="365124"/>
            <a:ext cx="9679743" cy="1325563"/>
          </a:xfrm>
        </p:spPr>
        <p:txBody>
          <a:bodyPr/>
          <a:lstStyle>
            <a:lvl1pPr>
              <a:lnSpc>
                <a:spcPct val="100000"/>
              </a:lnSpc>
              <a:defRPr/>
            </a:lvl1pPr>
          </a:lstStyle>
          <a:p>
            <a:r>
              <a:rPr lang="fi-FI" smtClean="0"/>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5" y="1825625"/>
            <a:ext cx="10807148" cy="4320000"/>
          </a:xfrm>
          <a:prstGeom prst="rect">
            <a:avLst/>
          </a:prstGeom>
        </p:spPr>
        <p:txBody>
          <a:bodyPr vert="horz" lIns="91440" tIns="45720" rIns="91440" bIns="45720" rtlCol="0">
            <a:normAutofit/>
          </a:bodyPr>
          <a:lstStyle>
            <a:lvl1pPr>
              <a:spcBef>
                <a:spcPts val="600"/>
              </a:spcBef>
              <a:spcAft>
                <a:spcPts val="0"/>
              </a:spcAft>
              <a:defRPr/>
            </a:lvl1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89263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nsi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3" name="Otsikko 1">
            <a:extLst>
              <a:ext uri="{FF2B5EF4-FFF2-40B4-BE49-F238E27FC236}">
                <a16:creationId xmlns:a16="http://schemas.microsoft.com/office/drawing/2014/main" id="{27FBF0D9-3C18-4F49-AE80-ECD3F724415E}"/>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3252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0" y="0"/>
            <a:ext cx="12191999"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grpSp>
        <p:nvGrpSpPr>
          <p:cNvPr id="9" name="Ryhmä 8">
            <a:extLst>
              <a:ext uri="{FF2B5EF4-FFF2-40B4-BE49-F238E27FC236}">
                <a16:creationId xmlns:a16="http://schemas.microsoft.com/office/drawing/2014/main" id="{C2D53395-D2DF-2145-9417-08B26D11D004}"/>
              </a:ext>
            </a:extLst>
          </p:cNvPr>
          <p:cNvGrpSpPr/>
          <p:nvPr userDrawn="1"/>
        </p:nvGrpSpPr>
        <p:grpSpPr>
          <a:xfrm>
            <a:off x="0" y="3494314"/>
            <a:ext cx="12192000" cy="3363686"/>
            <a:chOff x="0" y="3494314"/>
            <a:chExt cx="12192000" cy="3363686"/>
          </a:xfrm>
        </p:grpSpPr>
        <p:sp>
          <p:nvSpPr>
            <p:cNvPr id="12" name="Suorakulmio 11">
              <a:extLst>
                <a:ext uri="{FF2B5EF4-FFF2-40B4-BE49-F238E27FC236}">
                  <a16:creationId xmlns:a16="http://schemas.microsoft.com/office/drawing/2014/main" id="{7ACF5518-E855-B645-A4A1-884F0381E34E}"/>
                </a:ext>
              </a:extLst>
            </p:cNvPr>
            <p:cNvSpPr/>
            <p:nvPr userDrawn="1"/>
          </p:nvSpPr>
          <p:spPr>
            <a:xfrm>
              <a:off x="0" y="3494314"/>
              <a:ext cx="12192000" cy="2733571"/>
            </a:xfrm>
            <a:prstGeom prst="rect">
              <a:avLst/>
            </a:prstGeom>
            <a:blipFill>
              <a:blip r:embed="rId2"/>
              <a:stretch>
                <a:fillRect t="-1508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E1DB615A-D54B-1F44-B670-DE08F4FC8E98}"/>
                </a:ext>
              </a:extLst>
            </p:cNvPr>
            <p:cNvSpPr/>
            <p:nvPr userDrawn="1"/>
          </p:nvSpPr>
          <p:spPr>
            <a:xfrm>
              <a:off x="0" y="6227885"/>
              <a:ext cx="12192000" cy="63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6" name="Otsikko 1">
            <a:extLst>
              <a:ext uri="{FF2B5EF4-FFF2-40B4-BE49-F238E27FC236}">
                <a16:creationId xmlns:a16="http://schemas.microsoft.com/office/drawing/2014/main" id="{5CB55A49-B435-F147-BEF9-58A2ABAB30BA}"/>
              </a:ext>
            </a:extLst>
          </p:cNvPr>
          <p:cNvSpPr txBox="1">
            <a:spLocks/>
          </p:cNvSpPr>
          <p:nvPr userDrawn="1"/>
        </p:nvSpPr>
        <p:spPr>
          <a:xfrm>
            <a:off x="4800600" y="3856191"/>
            <a:ext cx="6553199" cy="17047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i-FI" dirty="0"/>
          </a:p>
        </p:txBody>
      </p:sp>
      <p:sp>
        <p:nvSpPr>
          <p:cNvPr id="22" name="Otsikko 1">
            <a:extLst>
              <a:ext uri="{FF2B5EF4-FFF2-40B4-BE49-F238E27FC236}">
                <a16:creationId xmlns:a16="http://schemas.microsoft.com/office/drawing/2014/main" id="{C63ED6A6-7F9C-034D-B593-150A78820984}"/>
              </a:ext>
            </a:extLst>
          </p:cNvPr>
          <p:cNvSpPr>
            <a:spLocks noGrp="1"/>
          </p:cNvSpPr>
          <p:nvPr>
            <p:ph type="ctrTitle" hasCustomPrompt="1"/>
          </p:nvPr>
        </p:nvSpPr>
        <p:spPr>
          <a:xfrm>
            <a:off x="4800600" y="3856191"/>
            <a:ext cx="6553199" cy="1224814"/>
          </a:xfrm>
          <a:prstGeom prst="rect">
            <a:avLst/>
          </a:prstGeom>
        </p:spPr>
        <p:txBody>
          <a:bodyPr anchor="b">
            <a:noAutofit/>
          </a:bodyPr>
          <a:lstStyle>
            <a:lvl1pPr algn="l">
              <a:defRPr sz="32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23" name="Alaotsikko 2">
            <a:extLst>
              <a:ext uri="{FF2B5EF4-FFF2-40B4-BE49-F238E27FC236}">
                <a16:creationId xmlns:a16="http://schemas.microsoft.com/office/drawing/2014/main" id="{28912AAF-8FBB-9B44-9D8A-2F78AB0823C7}"/>
              </a:ext>
            </a:extLst>
          </p:cNvPr>
          <p:cNvSpPr>
            <a:spLocks noGrp="1"/>
          </p:cNvSpPr>
          <p:nvPr>
            <p:ph type="subTitle" idx="1" hasCustomPrompt="1"/>
          </p:nvPr>
        </p:nvSpPr>
        <p:spPr>
          <a:xfrm>
            <a:off x="4800600" y="5342021"/>
            <a:ext cx="6553199" cy="1155032"/>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7553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6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wrap="square"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accent5"/>
                </a:solidFill>
              </a:defRPr>
            </a:lvl1pPr>
          </a:lstStyle>
          <a:p>
            <a:fld id="{3CCEC50A-EC5D-6049-A135-EB130C1E40A7}" type="slidenum">
              <a:rPr lang="fi-FI" smtClean="0"/>
              <a:pPr/>
              <a:t>‹#›</a:t>
            </a:fld>
            <a:endParaRPr lang="fi-FI" dirty="0"/>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34"/>
          <a:srcRect/>
          <a:stretch/>
        </p:blipFill>
        <p:spPr>
          <a:xfrm>
            <a:off x="10289160" y="457308"/>
            <a:ext cx="1431531" cy="533984"/>
          </a:xfrm>
          <a:prstGeom prst="rect">
            <a:avLst/>
          </a:prstGeom>
        </p:spPr>
      </p:pic>
      <p:sp>
        <p:nvSpPr>
          <p:cNvPr id="10" name="Tekstiruutu 9">
            <a:extLst>
              <a:ext uri="{FF2B5EF4-FFF2-40B4-BE49-F238E27FC236}">
                <a16:creationId xmlns:a16="http://schemas.microsoft.com/office/drawing/2014/main" id="{1310F337-A15D-9744-9C8B-E78499924483}"/>
              </a:ext>
            </a:extLst>
          </p:cNvPr>
          <p:cNvSpPr txBox="1"/>
          <p:nvPr userDrawn="1"/>
        </p:nvSpPr>
        <p:spPr>
          <a:xfrm>
            <a:off x="1882942" y="204537"/>
            <a:ext cx="184731" cy="369332"/>
          </a:xfrm>
          <a:prstGeom prst="rect">
            <a:avLst/>
          </a:prstGeom>
          <a:noFill/>
        </p:spPr>
        <p:txBody>
          <a:bodyPr wrap="none" rtlCol="0">
            <a:spAutoFit/>
          </a:bodyPr>
          <a:lstStyle/>
          <a:p>
            <a:endParaRPr lang="fi-FI" dirty="0"/>
          </a:p>
        </p:txBody>
      </p:sp>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838200" y="365125"/>
            <a:ext cx="9148354" cy="1528505"/>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79783373"/>
      </p:ext>
    </p:extLst>
  </p:cSld>
  <p:clrMap bg1="lt1" tx1="dk1" bg2="lt2" tx2="dk2" accent1="accent1" accent2="accent2" accent3="accent3" accent4="accent4" accent5="accent5" accent6="accent6" hlink="hlink" folHlink="folHlink"/>
  <p:sldLayoutIdLst>
    <p:sldLayoutId id="2147483688" r:id="rId1"/>
    <p:sldLayoutId id="2147483710" r:id="rId2"/>
    <p:sldLayoutId id="2147483696" r:id="rId3"/>
    <p:sldLayoutId id="2147483713" r:id="rId4"/>
    <p:sldLayoutId id="2147483711" r:id="rId5"/>
    <p:sldLayoutId id="2147483658" r:id="rId6"/>
    <p:sldLayoutId id="2147483714" r:id="rId7"/>
    <p:sldLayoutId id="2147483712" r:id="rId8"/>
    <p:sldLayoutId id="2147483650" r:id="rId9"/>
    <p:sldLayoutId id="2147483708" r:id="rId10"/>
    <p:sldLayoutId id="2147483676" r:id="rId11"/>
    <p:sldLayoutId id="2147483651" r:id="rId12"/>
    <p:sldLayoutId id="2147483675" r:id="rId13"/>
    <p:sldLayoutId id="2147483686" r:id="rId14"/>
    <p:sldLayoutId id="2147483680" r:id="rId15"/>
    <p:sldLayoutId id="2147483664" r:id="rId16"/>
    <p:sldLayoutId id="2147483697" r:id="rId17"/>
    <p:sldLayoutId id="2147483698" r:id="rId18"/>
    <p:sldLayoutId id="2147483700" r:id="rId19"/>
    <p:sldLayoutId id="2147483701" r:id="rId20"/>
    <p:sldLayoutId id="2147483702" r:id="rId21"/>
    <p:sldLayoutId id="2147483703" r:id="rId22"/>
    <p:sldLayoutId id="2147483704" r:id="rId23"/>
    <p:sldLayoutId id="2147483699" r:id="rId24"/>
    <p:sldLayoutId id="2147483705" r:id="rId25"/>
    <p:sldLayoutId id="2147483652" r:id="rId26"/>
    <p:sldLayoutId id="2147483657" r:id="rId27"/>
    <p:sldLayoutId id="2147483654" r:id="rId28"/>
    <p:sldLayoutId id="2147483683" r:id="rId29"/>
    <p:sldLayoutId id="2147483655" r:id="rId30"/>
    <p:sldLayoutId id="2147483707" r:id="rId31"/>
    <p:sldLayoutId id="2147483716" r:id="rId32"/>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AD5961E-7DAA-4D20-B656-1C2ABA21F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2D9C794-AE70-4187-A186-109E9A24BF7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C7D4488-C5EF-4B11-B69B-D536C6A14F7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75F09-6C16-4BE3-BB3E-C6DB0F0A7B02}" type="datetimeFigureOut">
              <a:rPr lang="fi-FI" smtClean="0"/>
              <a:t>21.6.2023</a:t>
            </a:fld>
            <a:endParaRPr lang="fi-FI"/>
          </a:p>
        </p:txBody>
      </p:sp>
      <p:sp>
        <p:nvSpPr>
          <p:cNvPr id="5" name="Alatunnisteen paikkamerkki 4">
            <a:extLst>
              <a:ext uri="{FF2B5EF4-FFF2-40B4-BE49-F238E27FC236}">
                <a16:creationId xmlns:a16="http://schemas.microsoft.com/office/drawing/2014/main" id="{80AAC17B-6EFD-4982-B53E-C23133DFB9C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2049A8B-E968-4201-B685-AFFE2BC043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DBDDB-018E-4224-AE23-0DBAC6C620A4}" type="slidenum">
              <a:rPr lang="fi-FI" smtClean="0"/>
              <a:t>‹#›</a:t>
            </a:fld>
            <a:endParaRPr lang="fi-FI"/>
          </a:p>
        </p:txBody>
      </p:sp>
    </p:spTree>
    <p:extLst>
      <p:ext uri="{BB962C8B-B14F-4D97-AF65-F5344CB8AC3E}">
        <p14:creationId xmlns:p14="http://schemas.microsoft.com/office/powerpoint/2010/main" val="19798213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12802" y="312001"/>
            <a:ext cx="10769599"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12802" y="1881603"/>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992822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p:txStyles>
    <p:titleStyle>
      <a:lvl1pPr algn="l" defTabSz="1219140" rtl="0" eaLnBrk="1" latinLnBrk="0" hangingPunct="1">
        <a:spcBef>
          <a:spcPct val="0"/>
        </a:spcBef>
        <a:buNone/>
        <a:defRPr sz="4267" b="1" kern="1200">
          <a:solidFill>
            <a:schemeClr val="tx1">
              <a:lumMod val="85000"/>
              <a:lumOff val="15000"/>
            </a:schemeClr>
          </a:solidFill>
          <a:latin typeface="Arial Narrow" panose="020B0606020202030204" pitchFamily="34" charset="0"/>
          <a:ea typeface="+mj-ea"/>
          <a:cs typeface="+mj-cs"/>
        </a:defRPr>
      </a:lvl1pPr>
    </p:titleStyle>
    <p:bodyStyle>
      <a:lvl1pPr marL="357699" indent="-357699" algn="l" defTabSz="1219140" rtl="0" eaLnBrk="1" latinLnBrk="0" hangingPunct="1">
        <a:spcBef>
          <a:spcPts val="1867"/>
        </a:spcBef>
        <a:buClr>
          <a:schemeClr val="accent1"/>
        </a:buClr>
        <a:buFont typeface="Arial" panose="020B0604020202020204" pitchFamily="34" charset="0"/>
        <a:buChar char="•"/>
        <a:defRPr sz="2667" kern="1200">
          <a:solidFill>
            <a:schemeClr val="tx1"/>
          </a:solidFill>
          <a:latin typeface="+mn-lt"/>
          <a:ea typeface="+mn-ea"/>
          <a:cs typeface="+mn-cs"/>
        </a:defRPr>
      </a:lvl1pPr>
      <a:lvl2pPr marL="958803" indent="-349234" algn="l" defTabSz="1219140" rtl="0" eaLnBrk="1" latinLnBrk="0" hangingPunct="1">
        <a:spcBef>
          <a:spcPts val="1867"/>
        </a:spcBef>
        <a:buClr>
          <a:schemeClr val="accent1"/>
        </a:buClr>
        <a:buFont typeface="Arial" panose="020B0604020202020204" pitchFamily="34" charset="0"/>
        <a:buChar char="•"/>
        <a:defRPr sz="2400" kern="1200">
          <a:solidFill>
            <a:schemeClr val="tx1"/>
          </a:solidFill>
          <a:latin typeface="+mn-lt"/>
          <a:ea typeface="+mn-ea"/>
          <a:cs typeface="+mn-cs"/>
        </a:defRPr>
      </a:lvl2pPr>
      <a:lvl3pPr marL="1316502" indent="-243405"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3pPr>
      <a:lvl4pPr marL="1557789" indent="-241289"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4pPr>
      <a:lvl5pPr marL="1790610" indent="-232822"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mailto:saara.penttila@pohde.fi"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24988" y="2194559"/>
            <a:ext cx="10515599" cy="2564985"/>
          </a:xfrm>
        </p:spPr>
        <p:txBody>
          <a:bodyPr/>
          <a:lstStyle/>
          <a:p>
            <a:r>
              <a:rPr lang="fi-FI" altLang="fi-FI" dirty="0">
                <a:latin typeface="Calibri Light" panose="020F0302020204030204" pitchFamily="34" charset="0"/>
                <a:ea typeface="Calibri" panose="020F0502020204030204" pitchFamily="34" charset="0"/>
                <a:cs typeface="Calibri Light" panose="020F0302020204030204" pitchFamily="34" charset="0"/>
              </a:rPr>
              <a:t>Työkyvyn tuki –</a:t>
            </a:r>
            <a:br>
              <a:rPr lang="fi-FI" altLang="fi-FI" dirty="0">
                <a:latin typeface="Calibri Light" panose="020F0302020204030204" pitchFamily="34" charset="0"/>
                <a:ea typeface="Calibri" panose="020F0502020204030204" pitchFamily="34" charset="0"/>
                <a:cs typeface="Calibri Light" panose="020F0302020204030204" pitchFamily="34" charset="0"/>
              </a:rPr>
            </a:br>
            <a:r>
              <a:rPr lang="fi-FI" altLang="fi-FI" dirty="0">
                <a:latin typeface="Calibri Light" panose="020F0302020204030204" pitchFamily="34" charset="0"/>
                <a:ea typeface="Calibri" panose="020F0502020204030204" pitchFamily="34" charset="0"/>
                <a:cs typeface="Calibri Light" panose="020F0302020204030204" pitchFamily="34" charset="0"/>
              </a:rPr>
              <a:t>Kuntoutuksen kehittäminen Tulevaisuuden </a:t>
            </a:r>
            <a:r>
              <a:rPr lang="fi-FI" altLang="fi-FI" dirty="0" err="1">
                <a:latin typeface="Calibri Light" panose="020F0302020204030204" pitchFamily="34" charset="0"/>
                <a:ea typeface="Calibri" panose="020F0502020204030204" pitchFamily="34" charset="0"/>
                <a:cs typeface="Calibri Light" panose="020F0302020204030204" pitchFamily="34" charset="0"/>
              </a:rPr>
              <a:t>sote</a:t>
            </a:r>
            <a:r>
              <a:rPr lang="fi-FI" altLang="fi-FI" dirty="0">
                <a:latin typeface="Calibri Light" panose="020F0302020204030204" pitchFamily="34" charset="0"/>
                <a:ea typeface="Calibri" panose="020F0502020204030204" pitchFamily="34" charset="0"/>
                <a:cs typeface="Calibri Light" panose="020F0302020204030204" pitchFamily="34" charset="0"/>
              </a:rPr>
              <a:t>-keskusohjelmassa</a:t>
            </a:r>
            <a:endParaRPr lang="fi-FI" dirty="0"/>
          </a:p>
        </p:txBody>
      </p:sp>
      <p:sp>
        <p:nvSpPr>
          <p:cNvPr id="3" name="Alaotsikko 2"/>
          <p:cNvSpPr>
            <a:spLocks noGrp="1"/>
          </p:cNvSpPr>
          <p:nvPr>
            <p:ph type="subTitle" idx="1"/>
          </p:nvPr>
        </p:nvSpPr>
        <p:spPr>
          <a:xfrm>
            <a:off x="838199" y="4916299"/>
            <a:ext cx="10515599" cy="1033883"/>
          </a:xfrm>
        </p:spPr>
        <p:txBody>
          <a:bodyPr>
            <a:normAutofit fontScale="47500" lnSpcReduction="20000"/>
          </a:bodyPr>
          <a:lstStyle/>
          <a:p>
            <a:r>
              <a:rPr lang="fi-FI" altLang="fi-FI" sz="2500" b="1" dirty="0"/>
              <a:t>Terttu Piippo, projektisuunnittelija, </a:t>
            </a:r>
            <a:r>
              <a:rPr lang="fi-FI" altLang="fi-FI" sz="2500" b="1" dirty="0" err="1">
                <a:ea typeface="Calibri" panose="020F0502020204030204" pitchFamily="34" charset="0"/>
                <a:cs typeface="Calibri" panose="020F0502020204030204" pitchFamily="34" charset="0"/>
              </a:rPr>
              <a:t>Pohjois</a:t>
            </a:r>
            <a:r>
              <a:rPr lang="fi-FI" altLang="fi-FI" sz="2500" b="1" dirty="0">
                <a:ea typeface="Calibri" panose="020F0502020204030204" pitchFamily="34" charset="0"/>
                <a:cs typeface="Calibri" panose="020F0502020204030204" pitchFamily="34" charset="0"/>
              </a:rPr>
              <a:t>-Pohjanmaan Tulevaisuuden </a:t>
            </a:r>
            <a:r>
              <a:rPr lang="fi-FI" altLang="fi-FI" sz="2500" b="1" dirty="0" err="1">
                <a:ea typeface="Calibri" panose="020F0502020204030204" pitchFamily="34" charset="0"/>
                <a:cs typeface="Calibri" panose="020F0502020204030204" pitchFamily="34" charset="0"/>
              </a:rPr>
              <a:t>sote</a:t>
            </a:r>
            <a:r>
              <a:rPr lang="fi-FI" altLang="fi-FI" sz="2500" b="1" dirty="0">
                <a:ea typeface="Calibri" panose="020F0502020204030204" pitchFamily="34" charset="0"/>
                <a:cs typeface="Calibri" panose="020F0502020204030204" pitchFamily="34" charset="0"/>
              </a:rPr>
              <a:t>-keskus –kehittämishanke,  kuntoutuksen kehittämisohjelma</a:t>
            </a:r>
            <a:br>
              <a:rPr lang="fi-FI" altLang="fi-FI" sz="2500" b="1" dirty="0">
                <a:ea typeface="Calibri" panose="020F0502020204030204" pitchFamily="34" charset="0"/>
                <a:cs typeface="Calibri" panose="020F0502020204030204" pitchFamily="34" charset="0"/>
              </a:rPr>
            </a:br>
            <a:r>
              <a:rPr lang="fi-FI" altLang="fi-FI" sz="2500" b="1" dirty="0">
                <a:ea typeface="Calibri" panose="020F0502020204030204" pitchFamily="34" charset="0"/>
                <a:cs typeface="Calibri" panose="020F0502020204030204" pitchFamily="34" charset="0"/>
              </a:rPr>
              <a:t>Saara Penttilä, projektisuunnittelija, </a:t>
            </a:r>
            <a:r>
              <a:rPr lang="fi-FI" altLang="fi-FI" sz="2500" b="1" dirty="0" err="1">
                <a:ea typeface="Calibri" panose="020F0502020204030204" pitchFamily="34" charset="0"/>
                <a:cs typeface="Calibri" panose="020F0502020204030204" pitchFamily="34" charset="0"/>
              </a:rPr>
              <a:t>Pohjois</a:t>
            </a:r>
            <a:r>
              <a:rPr lang="fi-FI" altLang="fi-FI" sz="2500" b="1" dirty="0">
                <a:ea typeface="Calibri" panose="020F0502020204030204" pitchFamily="34" charset="0"/>
                <a:cs typeface="Calibri" panose="020F0502020204030204" pitchFamily="34" charset="0"/>
              </a:rPr>
              <a:t>-Pohjanmaan Tulevaisuuden </a:t>
            </a:r>
            <a:r>
              <a:rPr lang="fi-FI" altLang="fi-FI" sz="2500" b="1" dirty="0" err="1">
                <a:ea typeface="Calibri" panose="020F0502020204030204" pitchFamily="34" charset="0"/>
                <a:cs typeface="Calibri" panose="020F0502020204030204" pitchFamily="34" charset="0"/>
              </a:rPr>
              <a:t>sote</a:t>
            </a:r>
            <a:r>
              <a:rPr lang="fi-FI" altLang="fi-FI" sz="2500" b="1" dirty="0">
                <a:ea typeface="Calibri" panose="020F0502020204030204" pitchFamily="34" charset="0"/>
                <a:cs typeface="Calibri" panose="020F0502020204030204" pitchFamily="34" charset="0"/>
              </a:rPr>
              <a:t>-keskus –kehittämishanke,  kuntoutuksen kehittämisohjelma</a:t>
            </a:r>
            <a:r>
              <a:rPr lang="fi-FI" altLang="fi-FI" b="1" dirty="0"/>
              <a:t/>
            </a:r>
            <a:br>
              <a:rPr lang="fi-FI" altLang="fi-FI" b="1" dirty="0"/>
            </a:br>
            <a:endParaRPr lang="fi-FI" dirty="0"/>
          </a:p>
        </p:txBody>
      </p:sp>
    </p:spTree>
    <p:extLst>
      <p:ext uri="{BB962C8B-B14F-4D97-AF65-F5344CB8AC3E}">
        <p14:creationId xmlns:p14="http://schemas.microsoft.com/office/powerpoint/2010/main" val="15799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91548"/>
            <a:ext cx="9141823" cy="1445241"/>
          </a:xfrm>
        </p:spPr>
        <p:txBody>
          <a:bodyPr/>
          <a:lstStyle/>
          <a:p>
            <a:r>
              <a:rPr lang="fi-FI" dirty="0" smtClean="0"/>
              <a:t>Työkyvyn tuen mallin rakentaminen</a:t>
            </a:r>
            <a:endParaRPr lang="fi-FI" dirty="0"/>
          </a:p>
        </p:txBody>
      </p:sp>
      <p:sp>
        <p:nvSpPr>
          <p:cNvPr id="3" name="Sisällön paikkamerkki 2"/>
          <p:cNvSpPr>
            <a:spLocks noGrp="1"/>
          </p:cNvSpPr>
          <p:nvPr>
            <p:ph idx="1"/>
          </p:nvPr>
        </p:nvSpPr>
        <p:spPr>
          <a:xfrm>
            <a:off x="646611" y="2126927"/>
            <a:ext cx="11406052" cy="4000847"/>
          </a:xfrm>
        </p:spPr>
        <p:txBody>
          <a:bodyPr>
            <a:noAutofit/>
          </a:bodyPr>
          <a:lstStyle/>
          <a:p>
            <a:r>
              <a:rPr lang="fi-FI" sz="1400" dirty="0" smtClean="0"/>
              <a:t>Työkyvyn tuen tiimi: työkyvyn tuen mallia on kehitetty Tulevaisuuden </a:t>
            </a:r>
            <a:r>
              <a:rPr lang="fi-FI" sz="1400" dirty="0" err="1" smtClean="0"/>
              <a:t>sote</a:t>
            </a:r>
            <a:r>
              <a:rPr lang="fi-FI" sz="1400" dirty="0" smtClean="0"/>
              <a:t>-keskus </a:t>
            </a:r>
            <a:r>
              <a:rPr lang="fi-FI" sz="1400" dirty="0"/>
              <a:t>-</a:t>
            </a:r>
            <a:r>
              <a:rPr lang="fi-FI" sz="1400" dirty="0" smtClean="0"/>
              <a:t>hankkeessa työkyvyn tuen monialaisessa kehittämistiimissä, jossa on jäseniä eri kehittämisohjelmista, Työterveyslaitokselta, </a:t>
            </a:r>
            <a:r>
              <a:rPr lang="fi-FI" sz="1400" dirty="0" err="1" smtClean="0"/>
              <a:t>THL:ltä</a:t>
            </a:r>
            <a:r>
              <a:rPr lang="fi-FI" sz="1400" dirty="0" smtClean="0"/>
              <a:t>, Kelalta, TYP –verkostosta ja työkyky -hankkeesta/työllisyyspalvelusta.</a:t>
            </a:r>
          </a:p>
          <a:p>
            <a:r>
              <a:rPr lang="fi-FI" sz="1400" dirty="0" err="1" smtClean="0"/>
              <a:t>Webinaarit</a:t>
            </a:r>
            <a:r>
              <a:rPr lang="fi-FI" sz="1400" dirty="0" smtClean="0"/>
              <a:t>: vuonna 2022 on järjestetty seitsemän </a:t>
            </a:r>
            <a:r>
              <a:rPr lang="fi-FI" sz="1400" dirty="0"/>
              <a:t>T</a:t>
            </a:r>
            <a:r>
              <a:rPr lang="fi-FI" sz="1400" dirty="0" smtClean="0"/>
              <a:t>yökyvyn tuki </a:t>
            </a:r>
            <a:r>
              <a:rPr lang="fi-FI" sz="1400" dirty="0" err="1" smtClean="0"/>
              <a:t>Pohjois</a:t>
            </a:r>
            <a:r>
              <a:rPr lang="fi-FI" sz="1400" dirty="0" smtClean="0"/>
              <a:t>-Pohjanmaalla -</a:t>
            </a:r>
            <a:r>
              <a:rPr lang="fi-FI" sz="1400" dirty="0" err="1" smtClean="0"/>
              <a:t>webinaaria</a:t>
            </a:r>
            <a:r>
              <a:rPr lang="fi-FI" sz="1400" dirty="0" smtClean="0"/>
              <a:t> (yhteensä 920 osallistujaa) eri työkyvyn tuen teemoista. </a:t>
            </a:r>
            <a:r>
              <a:rPr lang="fi-FI" sz="1400" dirty="0" err="1" smtClean="0"/>
              <a:t>Webinaareissa</a:t>
            </a:r>
            <a:r>
              <a:rPr lang="fi-FI" sz="1400" dirty="0" smtClean="0"/>
              <a:t> on ollut puheenvuoroja mm. </a:t>
            </a:r>
            <a:r>
              <a:rPr lang="fi-FI" sz="1400" dirty="0" err="1" smtClean="0"/>
              <a:t>STM:stä</a:t>
            </a:r>
            <a:r>
              <a:rPr lang="fi-FI" sz="1400" dirty="0" smtClean="0"/>
              <a:t>, </a:t>
            </a:r>
            <a:r>
              <a:rPr lang="fi-FI" sz="1400" dirty="0" err="1" smtClean="0"/>
              <a:t>TEM:stä</a:t>
            </a:r>
            <a:r>
              <a:rPr lang="fi-FI" sz="1400" dirty="0" smtClean="0"/>
              <a:t>, </a:t>
            </a:r>
            <a:r>
              <a:rPr lang="fi-FI" sz="1400" dirty="0" err="1" smtClean="0"/>
              <a:t>THL:stä</a:t>
            </a:r>
            <a:r>
              <a:rPr lang="fi-FI" sz="1400" dirty="0" smtClean="0"/>
              <a:t>, Työterveyslaitokselta, Valtion ravitsemusneuvottelukunnasta, </a:t>
            </a:r>
            <a:r>
              <a:rPr lang="fi-FI" sz="1400" dirty="0"/>
              <a:t>kuntien </a:t>
            </a:r>
            <a:r>
              <a:rPr lang="fi-FI" sz="1400" dirty="0" smtClean="0"/>
              <a:t>työllisyyspalveluista ja nuorisopalveluista, oppilaitoksista, työterveyshuollosta, Työkykyohjelman ja  kuntien työllisyyshankkeista. Kahdeksas </a:t>
            </a:r>
            <a:r>
              <a:rPr lang="fi-FI" sz="1400" dirty="0" err="1" smtClean="0"/>
              <a:t>webinaari</a:t>
            </a:r>
            <a:r>
              <a:rPr lang="fi-FI" sz="1400" dirty="0" smtClean="0"/>
              <a:t> järjestetään 29.11, jossa puheenvuorot mm. hyvinvointialueelta, </a:t>
            </a:r>
            <a:r>
              <a:rPr lang="fi-FI" sz="1400" dirty="0" err="1" smtClean="0"/>
              <a:t>KELA:lta</a:t>
            </a:r>
            <a:r>
              <a:rPr lang="fi-FI" sz="1400" dirty="0" smtClean="0"/>
              <a:t> ja TE –toimistosta sekä TYP -verkostosta. </a:t>
            </a:r>
            <a:r>
              <a:rPr lang="fi-FI" sz="1400" dirty="0" err="1" smtClean="0"/>
              <a:t>Webinaareissa</a:t>
            </a:r>
            <a:r>
              <a:rPr lang="fi-FI" sz="1400" dirty="0" smtClean="0"/>
              <a:t> osallistuja ovat osallistuneet työpajaosuuksissa </a:t>
            </a:r>
            <a:r>
              <a:rPr lang="fi-FI" sz="1400" dirty="0" err="1" smtClean="0"/>
              <a:t>työkvyn</a:t>
            </a:r>
            <a:r>
              <a:rPr lang="fi-FI" sz="1400" dirty="0" smtClean="0"/>
              <a:t> tuen mallin kehittämiseen. </a:t>
            </a:r>
          </a:p>
          <a:p>
            <a:r>
              <a:rPr lang="fi-FI" sz="1400" dirty="0" smtClean="0"/>
              <a:t>Sisällön kehittäminen yhteistyössä työllisyysyhdyspinta -valmistelun kanssa: sisältöä on kehitetty saman aikaisesti työllisyysyhdyspinta –valmistelun kanssa osana monialaista kuntoutusta, yhdessä eri kehittämisohjelmien toimijoiden kanssa. </a:t>
            </a:r>
          </a:p>
          <a:p>
            <a:r>
              <a:rPr lang="fi-FI" sz="1400" dirty="0" smtClean="0"/>
              <a:t>Työkyvyn tuen pilotti: työkyvyn tuen pilotti on toteutettu yhden alueen kunnan ja </a:t>
            </a:r>
            <a:r>
              <a:rPr lang="fi-FI" sz="1400" dirty="0" err="1" smtClean="0"/>
              <a:t>sote</a:t>
            </a:r>
            <a:r>
              <a:rPr lang="fi-FI" sz="1400" dirty="0"/>
              <a:t> </a:t>
            </a:r>
            <a:r>
              <a:rPr lang="fi-FI" sz="1400" dirty="0" smtClean="0"/>
              <a:t>–toimijoiden kanssa. Pilotista saatuja kokemuksia ja tuloksia hyödynnetään työkyvyn tuen mallissa.</a:t>
            </a:r>
            <a:r>
              <a:rPr lang="fi-FI" sz="1600" dirty="0" smtClean="0"/>
              <a:t> </a:t>
            </a:r>
            <a:endParaRPr lang="fi-FI" sz="1600" dirty="0" smtClean="0"/>
          </a:p>
          <a:p>
            <a:r>
              <a:rPr lang="fi-FI" sz="1400" dirty="0" smtClean="0"/>
              <a:t>Kokemusasiantuntijoiden kanssa tarkasteltu työkyvyn tuen ideaalimallia ja </a:t>
            </a:r>
            <a:r>
              <a:rPr lang="fi-FI" sz="1400" dirty="0" err="1" smtClean="0"/>
              <a:t>geneerisiä</a:t>
            </a:r>
            <a:r>
              <a:rPr lang="fi-FI" sz="1400" dirty="0" smtClean="0"/>
              <a:t> palvelupolkuja sekä kuultu heidän ajatuksiaan työkyvyn tuen palveluiden kehittämistarpeista.</a:t>
            </a:r>
            <a:endParaRPr lang="fi-FI" sz="1400"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10</a:t>
            </a:fld>
            <a:endParaRPr lang="fi-FI" dirty="0"/>
          </a:p>
        </p:txBody>
      </p:sp>
    </p:spTree>
    <p:extLst>
      <p:ext uri="{BB962C8B-B14F-4D97-AF65-F5344CB8AC3E}">
        <p14:creationId xmlns:p14="http://schemas.microsoft.com/office/powerpoint/2010/main" val="94145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Jatkosuunnitelmat</a:t>
            </a:r>
            <a:endParaRPr lang="fi-FI" dirty="0"/>
          </a:p>
        </p:txBody>
      </p:sp>
      <p:sp>
        <p:nvSpPr>
          <p:cNvPr id="3" name="Sisällön paikkamerkki 2"/>
          <p:cNvSpPr>
            <a:spLocks noGrp="1"/>
          </p:cNvSpPr>
          <p:nvPr>
            <p:ph idx="1"/>
          </p:nvPr>
        </p:nvSpPr>
        <p:spPr/>
        <p:txBody>
          <a:bodyPr/>
          <a:lstStyle/>
          <a:p>
            <a:pPr marL="97200" indent="0">
              <a:buNone/>
            </a:pPr>
            <a:endParaRPr lang="fi-FI" dirty="0" smtClean="0"/>
          </a:p>
          <a:p>
            <a:pPr marL="97200" indent="0">
              <a:buNone/>
            </a:pPr>
            <a:r>
              <a:rPr lang="fi-FI" dirty="0" smtClean="0"/>
              <a:t>Työkyvyn tuen palvelukokonaisuutta kehitetään Työkykyohjelman mukaisesti </a:t>
            </a:r>
            <a:r>
              <a:rPr lang="fi-FI" dirty="0" smtClean="0"/>
              <a:t>Kestävän kasvun </a:t>
            </a:r>
            <a:r>
              <a:rPr lang="fi-FI" dirty="0" smtClean="0"/>
              <a:t>toisessa valtionavustushankkeessa (RRP2), johon myös </a:t>
            </a:r>
            <a:r>
              <a:rPr lang="fi-FI" dirty="0" err="1" smtClean="0"/>
              <a:t>Pohde</a:t>
            </a:r>
            <a:r>
              <a:rPr lang="fi-FI" dirty="0" smtClean="0"/>
              <a:t> on saanut rahoituksen.</a:t>
            </a:r>
          </a:p>
          <a:p>
            <a:pPr marL="846000" lvl="1" indent="-342900">
              <a:buFont typeface="Arial" panose="020B0604020202020204" pitchFamily="34" charset="0"/>
              <a:buChar char="•"/>
            </a:pPr>
            <a:r>
              <a:rPr lang="fi-FI" dirty="0" smtClean="0"/>
              <a:t>Lisätietoja </a:t>
            </a:r>
            <a:r>
              <a:rPr lang="fi-FI" dirty="0" smtClean="0">
                <a:hlinkClick r:id="rId2"/>
              </a:rPr>
              <a:t>saara.penttila@pohde.fi</a:t>
            </a:r>
            <a:endParaRPr lang="fi-FI" dirty="0" smtClean="0"/>
          </a:p>
          <a:p>
            <a:pPr marL="503100" lvl="1" indent="0">
              <a:buNone/>
            </a:pPr>
            <a:endParaRPr lang="fi-FI" dirty="0" smtClean="0"/>
          </a:p>
        </p:txBody>
      </p:sp>
      <p:sp>
        <p:nvSpPr>
          <p:cNvPr id="4" name="Dian numeron paikkamerkki 3"/>
          <p:cNvSpPr>
            <a:spLocks noGrp="1"/>
          </p:cNvSpPr>
          <p:nvPr>
            <p:ph type="sldNum" sz="quarter" idx="12"/>
          </p:nvPr>
        </p:nvSpPr>
        <p:spPr/>
        <p:txBody>
          <a:bodyPr/>
          <a:lstStyle/>
          <a:p>
            <a:fld id="{3CCEC50A-EC5D-6049-A135-EB130C1E40A7}" type="slidenum">
              <a:rPr lang="fi-FI" smtClean="0"/>
              <a:pPr/>
              <a:t>11</a:t>
            </a:fld>
            <a:endParaRPr lang="fi-FI" dirty="0"/>
          </a:p>
        </p:txBody>
      </p:sp>
    </p:spTree>
    <p:extLst>
      <p:ext uri="{BB962C8B-B14F-4D97-AF65-F5344CB8AC3E}">
        <p14:creationId xmlns:p14="http://schemas.microsoft.com/office/powerpoint/2010/main" val="266059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40864"/>
          </a:xfrm>
        </p:spPr>
        <p:txBody>
          <a:bodyPr/>
          <a:lstStyle/>
          <a:p>
            <a:r>
              <a:rPr lang="fi-FI" b="1" dirty="0">
                <a:solidFill>
                  <a:srgbClr val="06175E"/>
                </a:solidFill>
                <a:latin typeface="Arial" panose="020B0604020202020204" pitchFamily="34" charset="0"/>
                <a:cs typeface="Arial" panose="020B0604020202020204" pitchFamily="34" charset="0"/>
              </a:rPr>
              <a:t>Työkyvyn tuen kehittäminen</a:t>
            </a:r>
            <a:endParaRPr lang="fi-FI" dirty="0"/>
          </a:p>
        </p:txBody>
      </p:sp>
      <p:sp>
        <p:nvSpPr>
          <p:cNvPr id="3" name="Sisällön paikkamerkki 2"/>
          <p:cNvSpPr>
            <a:spLocks noGrp="1"/>
          </p:cNvSpPr>
          <p:nvPr>
            <p:ph sz="half" idx="1"/>
          </p:nvPr>
        </p:nvSpPr>
        <p:spPr>
          <a:xfrm>
            <a:off x="672737" y="1282519"/>
            <a:ext cx="5181600" cy="5123814"/>
          </a:xfrm>
        </p:spPr>
        <p:txBody>
          <a:bodyPr>
            <a:normAutofit fontScale="25000" lnSpcReduction="20000"/>
          </a:bodyPr>
          <a:lstStyle/>
          <a:p>
            <a:pPr marL="0" indent="0">
              <a:buNone/>
            </a:pPr>
            <a:r>
              <a:rPr lang="fi-FI" sz="6400" b="1" dirty="0"/>
              <a:t>Tavoitteet:</a:t>
            </a:r>
          </a:p>
          <a:p>
            <a:r>
              <a:rPr lang="fi-FI" sz="6400" dirty="0"/>
              <a:t>Työkyvyn tuen toimintamallit selkeytyvät ja yhtenäistyvät. </a:t>
            </a:r>
          </a:p>
          <a:p>
            <a:r>
              <a:rPr lang="fi-FI" sz="6400" dirty="0" err="1"/>
              <a:t>Sote</a:t>
            </a:r>
            <a:r>
              <a:rPr lang="fi-FI" sz="6400" dirty="0"/>
              <a:t>-keskuksissa toimii työkyvyn tuen tiimi /verkosto</a:t>
            </a:r>
            <a:r>
              <a:rPr lang="fi-FI" sz="6400" dirty="0" smtClean="0"/>
              <a:t>.</a:t>
            </a:r>
            <a:endParaRPr lang="fi-FI" sz="6400" dirty="0"/>
          </a:p>
          <a:p>
            <a:r>
              <a:rPr lang="fi-FI" sz="6400" dirty="0"/>
              <a:t>Monialaisia työkyvyn tuen palveluja tarvitsevan tukena on kokonaisuutta koordinoiva ammattilainen</a:t>
            </a:r>
            <a:r>
              <a:rPr lang="fi-FI" sz="6400" dirty="0" smtClean="0"/>
              <a:t>.</a:t>
            </a:r>
            <a:endParaRPr lang="fi-FI" sz="6400" dirty="0"/>
          </a:p>
          <a:p>
            <a:r>
              <a:rPr lang="fi-FI" sz="6400" dirty="0"/>
              <a:t>Monialainen palvelupolku on asiakkaalle yhtenäinen. </a:t>
            </a:r>
            <a:r>
              <a:rPr lang="fi-FI" sz="6400" dirty="0" err="1"/>
              <a:t>Yhteensovitettu</a:t>
            </a:r>
            <a:r>
              <a:rPr lang="fi-FI" sz="6400" dirty="0"/>
              <a:t> kokonaisuus sisältää vaikuttavaksi todetut työkyvyn tuen keinot ja asiakasosallisuuden</a:t>
            </a:r>
            <a:r>
              <a:rPr lang="fi-FI" sz="6400" dirty="0" smtClean="0"/>
              <a:t>.</a:t>
            </a:r>
            <a:endParaRPr lang="fi-FI" sz="6400" dirty="0"/>
          </a:p>
          <a:p>
            <a:r>
              <a:rPr lang="fi-FI" sz="6400" dirty="0"/>
              <a:t>Työkyvyn tuen tarpeen tunnistamisen ja tuen keinojen osaaminen vahvistuu monialaisen toimijaverkoston ammattilaisilla. </a:t>
            </a:r>
          </a:p>
          <a:p>
            <a:r>
              <a:rPr lang="fi-FI" sz="6400" dirty="0"/>
              <a:t>Lisätään tuetun työllistymisen menetelmien käyttöä, esim. laatukriteereihin perustuva tuetun työllistymisen työhönvalmennus IPS ( </a:t>
            </a:r>
            <a:r>
              <a:rPr lang="fi-FI" sz="6400" dirty="0" err="1"/>
              <a:t>Individual</a:t>
            </a:r>
            <a:r>
              <a:rPr lang="fi-FI" sz="6400" dirty="0"/>
              <a:t> </a:t>
            </a:r>
            <a:r>
              <a:rPr lang="fi-FI" sz="6400" dirty="0" err="1"/>
              <a:t>Placement</a:t>
            </a:r>
            <a:r>
              <a:rPr lang="fi-FI" sz="6400" dirty="0"/>
              <a:t> and </a:t>
            </a:r>
            <a:r>
              <a:rPr lang="fi-FI" sz="6400" dirty="0" err="1"/>
              <a:t>Support</a:t>
            </a:r>
            <a:r>
              <a:rPr lang="fi-FI" sz="6400" dirty="0"/>
              <a:t>)   </a:t>
            </a:r>
          </a:p>
          <a:p>
            <a:r>
              <a:rPr lang="fi-FI" sz="6400" dirty="0"/>
              <a:t>Työkyvyn tuen yhteistyö, työkäytännöt, sopiminen ja tiedonkulku tukevat asiakkaan kuntoutumista ja </a:t>
            </a:r>
            <a:r>
              <a:rPr lang="fi-FI" sz="6400" dirty="0" smtClean="0"/>
              <a:t>työllistymistä</a:t>
            </a:r>
            <a:endParaRPr lang="fi-FI" sz="6400" dirty="0"/>
          </a:p>
          <a:p>
            <a:r>
              <a:rPr lang="fi-FI" sz="6400" dirty="0"/>
              <a:t>Monialainen työkyvyn tuen -toiminta on  koordinoitua ja johdettua</a:t>
            </a:r>
            <a:r>
              <a:rPr lang="fi-FI" sz="6400" dirty="0" smtClean="0"/>
              <a:t>.</a:t>
            </a:r>
            <a:endParaRPr lang="fi-FI" sz="6400" dirty="0"/>
          </a:p>
          <a:p>
            <a:r>
              <a:rPr lang="fi-FI" sz="6400" dirty="0"/>
              <a:t>Toimintaa kehitetään ja  arvioidaan yhteisesti sovituilla tavoilla ja mittareilla.</a:t>
            </a:r>
          </a:p>
          <a:p>
            <a:endParaRPr lang="fi-FI" dirty="0"/>
          </a:p>
        </p:txBody>
      </p:sp>
      <p:sp>
        <p:nvSpPr>
          <p:cNvPr id="4" name="Sisällön paikkamerkki 3"/>
          <p:cNvSpPr>
            <a:spLocks noGrp="1"/>
          </p:cNvSpPr>
          <p:nvPr>
            <p:ph sz="half" idx="2"/>
          </p:nvPr>
        </p:nvSpPr>
        <p:spPr>
          <a:xfrm>
            <a:off x="6096000" y="1282519"/>
            <a:ext cx="5181600" cy="5205367"/>
          </a:xfrm>
        </p:spPr>
        <p:txBody>
          <a:bodyPr>
            <a:normAutofit fontScale="25000" lnSpcReduction="20000"/>
          </a:bodyPr>
          <a:lstStyle/>
          <a:p>
            <a:pPr marL="0" indent="0">
              <a:buNone/>
            </a:pPr>
            <a:r>
              <a:rPr lang="fi-FI" sz="6400" b="1" dirty="0"/>
              <a:t>Toimenpiteet:</a:t>
            </a:r>
          </a:p>
          <a:p>
            <a:r>
              <a:rPr lang="fi-FI" sz="6400" dirty="0"/>
              <a:t>Kuvataan työkyvyn tuen palvelupolut ja verkostot yhtenäiseksi kokonaisuudeksi ja täsmennetään eri toimijoiden rooleja yhdessä alueen ammattilaisten kanssa</a:t>
            </a:r>
            <a:r>
              <a:rPr lang="fi-FI" sz="6400" dirty="0" smtClean="0"/>
              <a:t>.</a:t>
            </a:r>
            <a:endParaRPr lang="fi-FI" sz="6400" dirty="0"/>
          </a:p>
          <a:p>
            <a:r>
              <a:rPr lang="fi-FI" sz="6400" dirty="0" err="1"/>
              <a:t>Yhteiskehitetään</a:t>
            </a:r>
            <a:r>
              <a:rPr lang="fi-FI" sz="6400" dirty="0"/>
              <a:t> hyvinvointialueelle yhteinen sosiaalisen kuntoutuksen ja kuntouttavan työtoiminnan palvelupolun runko</a:t>
            </a:r>
            <a:r>
              <a:rPr lang="fi-FI" sz="6400" dirty="0" smtClean="0"/>
              <a:t>.</a:t>
            </a:r>
            <a:endParaRPr lang="fi-FI" sz="6400" dirty="0"/>
          </a:p>
          <a:p>
            <a:r>
              <a:rPr lang="fi-FI" sz="6400" dirty="0"/>
              <a:t>Työkyvyn tuen kehittämisen ydintiimi (joka täydentyy), vastaa kokonaisuuden etenemisestä ja tekee kehittämistyötä monialaisen työkyvyn tuen kehittämisverkoston kanssa</a:t>
            </a:r>
            <a:r>
              <a:rPr lang="fi-FI" sz="6400" dirty="0" smtClean="0"/>
              <a:t>.</a:t>
            </a:r>
            <a:endParaRPr lang="fi-FI" sz="6400" dirty="0"/>
          </a:p>
          <a:p>
            <a:r>
              <a:rPr lang="fi-FI" sz="6400" dirty="0"/>
              <a:t>Toimitaan yhteistyössä mm. TYP-verkoston, kuntoutuksen maakunnallisen järjestöverkoston ja työllisyysyhdyspintavalmistelun kanssa</a:t>
            </a:r>
            <a:r>
              <a:rPr lang="fi-FI" sz="6400" dirty="0" smtClean="0"/>
              <a:t>.</a:t>
            </a:r>
            <a:endParaRPr lang="fi-FI" sz="6400" dirty="0"/>
          </a:p>
          <a:p>
            <a:r>
              <a:rPr lang="fi-FI" sz="6400" dirty="0"/>
              <a:t>Tuetun työkyvyn tuen menetelmien  (laatukriteereihin perustuva työhön valmennus, IPS) käyttöön ottamiseksi </a:t>
            </a:r>
            <a:r>
              <a:rPr lang="fi-FI" sz="6400" smtClean="0"/>
              <a:t>on haettu </a:t>
            </a:r>
            <a:r>
              <a:rPr lang="fi-FI" sz="6400" dirty="0"/>
              <a:t>rahoitusta Kestävän kasvun toisesta valtion avustushausta</a:t>
            </a:r>
          </a:p>
          <a:p>
            <a:endParaRPr lang="fi-FI" dirty="0"/>
          </a:p>
        </p:txBody>
      </p:sp>
    </p:spTree>
    <p:extLst>
      <p:ext uri="{BB962C8B-B14F-4D97-AF65-F5344CB8AC3E}">
        <p14:creationId xmlns:p14="http://schemas.microsoft.com/office/powerpoint/2010/main" val="29487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22426" y="260649"/>
            <a:ext cx="9679743" cy="1540444"/>
          </a:xfrm>
        </p:spPr>
        <p:txBody>
          <a:bodyPr>
            <a:normAutofit/>
          </a:bodyPr>
          <a:lstStyle/>
          <a:p>
            <a:r>
              <a:rPr lang="fi-FI" dirty="0" smtClean="0"/>
              <a:t>Työkyvyn tuen palvelut ovat osa sote-uudistusta</a:t>
            </a:r>
            <a:endParaRPr lang="fi-FI" dirty="0"/>
          </a:p>
        </p:txBody>
      </p:sp>
      <p:sp>
        <p:nvSpPr>
          <p:cNvPr id="3" name="Sisällön paikkamerkki 2"/>
          <p:cNvSpPr>
            <a:spLocks noGrp="1"/>
          </p:cNvSpPr>
          <p:nvPr>
            <p:ph idx="1"/>
          </p:nvPr>
        </p:nvSpPr>
        <p:spPr>
          <a:xfrm>
            <a:off x="335360" y="2180862"/>
            <a:ext cx="4514877" cy="4316207"/>
          </a:xfrm>
        </p:spPr>
        <p:txBody>
          <a:bodyPr>
            <a:normAutofit fontScale="92500"/>
          </a:bodyPr>
          <a:lstStyle/>
          <a:p>
            <a:r>
              <a:rPr lang="fi-FI" sz="1800" dirty="0"/>
              <a:t>Työkyvyn tuen palvelut yhdenvertaisesti työikäisille</a:t>
            </a:r>
          </a:p>
          <a:p>
            <a:endParaRPr lang="fi-FI" sz="1800" dirty="0"/>
          </a:p>
          <a:p>
            <a:r>
              <a:rPr lang="fi-FI" sz="1800" dirty="0"/>
              <a:t>Yhteensovitetut sosiaali- ja terveyspalvelut </a:t>
            </a:r>
          </a:p>
          <a:p>
            <a:endParaRPr lang="fi-FI" sz="1800" dirty="0"/>
          </a:p>
          <a:p>
            <a:r>
              <a:rPr lang="fi-FI" sz="1800" dirty="0"/>
              <a:t>Palvelutarpeiden varhainen tunnistaminen</a:t>
            </a:r>
          </a:p>
          <a:p>
            <a:endParaRPr lang="fi-FI" sz="1800" dirty="0"/>
          </a:p>
          <a:p>
            <a:r>
              <a:rPr lang="fi-FI" sz="1800" dirty="0"/>
              <a:t>Ammattilaisten osaamisen vahvistaminen </a:t>
            </a:r>
          </a:p>
          <a:p>
            <a:endParaRPr lang="fi-FI" sz="1800" dirty="0"/>
          </a:p>
          <a:p>
            <a:r>
              <a:rPr lang="fi-FI" sz="1800" dirty="0" smtClean="0"/>
              <a:t>Työttömien palvelut </a:t>
            </a:r>
            <a:r>
              <a:rPr lang="fi-FI" sz="1800" dirty="0"/>
              <a:t>ja </a:t>
            </a:r>
            <a:r>
              <a:rPr lang="fi-FI" sz="1800" dirty="0" smtClean="0"/>
              <a:t>etuudet </a:t>
            </a:r>
            <a:r>
              <a:rPr lang="fi-FI" sz="1800" dirty="0"/>
              <a:t>ja niiden </a:t>
            </a:r>
            <a:r>
              <a:rPr lang="fi-FI" sz="1800" dirty="0" smtClean="0"/>
              <a:t>yhteensovittaminen </a:t>
            </a:r>
            <a:endParaRPr lang="fi-FI" sz="1800" dirty="0"/>
          </a:p>
        </p:txBody>
      </p:sp>
      <p:pic>
        <p:nvPicPr>
          <p:cNvPr id="4" name="Kuva 3"/>
          <p:cNvPicPr>
            <a:picLocks noChangeAspect="1"/>
          </p:cNvPicPr>
          <p:nvPr/>
        </p:nvPicPr>
        <p:blipFill>
          <a:blip r:embed="rId3"/>
          <a:stretch>
            <a:fillRect/>
          </a:stretch>
        </p:blipFill>
        <p:spPr>
          <a:xfrm>
            <a:off x="4751851" y="1667232"/>
            <a:ext cx="7315200" cy="4973715"/>
          </a:xfrm>
          <a:prstGeom prst="rect">
            <a:avLst/>
          </a:prstGeom>
        </p:spPr>
      </p:pic>
      <p:sp>
        <p:nvSpPr>
          <p:cNvPr id="5" name="Tekstiruutu 4"/>
          <p:cNvSpPr txBox="1"/>
          <p:nvPr/>
        </p:nvSpPr>
        <p:spPr>
          <a:xfrm>
            <a:off x="10363200" y="6456281"/>
            <a:ext cx="1703851" cy="369332"/>
          </a:xfrm>
          <a:prstGeom prst="rect">
            <a:avLst/>
          </a:prstGeom>
          <a:noFill/>
        </p:spPr>
        <p:txBody>
          <a:bodyPr wrap="square" rtlCol="0">
            <a:spAutoFit/>
          </a:bodyPr>
          <a:lstStyle/>
          <a:p>
            <a:r>
              <a:rPr lang="fi-FI" dirty="0" smtClean="0"/>
              <a:t>Lähde: STM</a:t>
            </a:r>
            <a:endParaRPr lang="fi-FI" dirty="0"/>
          </a:p>
        </p:txBody>
      </p:sp>
      <p:sp>
        <p:nvSpPr>
          <p:cNvPr id="6" name="AutoShape 2" descr="https://euc-powerpoint.officeapps.live.com/pods/GetClipboardImage.ashx?Id=1af0512a-5075-4b59-a83c-e9c9aa7e3f96&amp;DC=PSE1&amp;pkey=99472401-5804-4a19-8ae9-32eabe1163cd&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AutoShape 4" descr="https://euc-powerpoint.officeapps.live.com/pods/GetClipboardImage.ashx?Id=1af0512a-5075-4b59-a83c-e9c9aa7e3f96&amp;DC=PSE1&amp;pkey=99472401-5804-4a19-8ae9-32eabe1163cd&amp;wdwaccluster=PSE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34364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a:extLst>
              <a:ext uri="{FF2B5EF4-FFF2-40B4-BE49-F238E27FC236}">
                <a16:creationId xmlns:a16="http://schemas.microsoft.com/office/drawing/2014/main" id="{D89C7F26-334E-D549-BABB-FAB9DAB8C627}"/>
              </a:ext>
            </a:extLst>
          </p:cNvPr>
          <p:cNvSpPr/>
          <p:nvPr/>
        </p:nvSpPr>
        <p:spPr>
          <a:xfrm>
            <a:off x="782920" y="1508787"/>
            <a:ext cx="10561173" cy="4032448"/>
          </a:xfrm>
          <a:prstGeom prst="roundRect">
            <a:avLst>
              <a:gd name="adj" fmla="val 13186"/>
            </a:avLst>
          </a:prstGeom>
          <a:pattFill prst="wdUpDiag">
            <a:fgClr>
              <a:srgbClr val="FFF1DF"/>
            </a:fgClr>
            <a:bgClr>
              <a:schemeClr val="bg1"/>
            </a:bgClr>
          </a:pattFill>
          <a:ln w="381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dirty="0">
              <a:solidFill>
                <a:srgbClr val="FFFFFF"/>
              </a:solidFill>
              <a:latin typeface="Arial"/>
              <a:sym typeface="Arial"/>
            </a:endParaRPr>
          </a:p>
        </p:txBody>
      </p:sp>
      <p:sp>
        <p:nvSpPr>
          <p:cNvPr id="10" name="Rounded Rectangle 9">
            <a:extLst>
              <a:ext uri="{FF2B5EF4-FFF2-40B4-BE49-F238E27FC236}">
                <a16:creationId xmlns:a16="http://schemas.microsoft.com/office/drawing/2014/main" id="{B7D84BC1-769F-1045-A46E-45BF3FDCFADD}"/>
              </a:ext>
            </a:extLst>
          </p:cNvPr>
          <p:cNvSpPr/>
          <p:nvPr/>
        </p:nvSpPr>
        <p:spPr>
          <a:xfrm>
            <a:off x="1389103" y="1873613"/>
            <a:ext cx="9188831" cy="985979"/>
          </a:xfrm>
          <a:prstGeom prst="roundRect">
            <a:avLst>
              <a:gd name="adj" fmla="val 21397"/>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002060"/>
              </a:solidFill>
              <a:latin typeface="Arial"/>
              <a:sym typeface="Arial"/>
            </a:endParaRPr>
          </a:p>
        </p:txBody>
      </p:sp>
      <p:sp>
        <p:nvSpPr>
          <p:cNvPr id="60" name="Rounded Rectangle 59">
            <a:extLst>
              <a:ext uri="{FF2B5EF4-FFF2-40B4-BE49-F238E27FC236}">
                <a16:creationId xmlns:a16="http://schemas.microsoft.com/office/drawing/2014/main" id="{727F55FF-2800-1045-8F40-7095B1AD742B}"/>
              </a:ext>
            </a:extLst>
          </p:cNvPr>
          <p:cNvSpPr/>
          <p:nvPr/>
        </p:nvSpPr>
        <p:spPr>
          <a:xfrm>
            <a:off x="1358986" y="3275463"/>
            <a:ext cx="9188831" cy="970392"/>
          </a:xfrm>
          <a:prstGeom prst="roundRect">
            <a:avLst>
              <a:gd name="adj" fmla="val 2092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12" name="Down Arrow 11">
            <a:extLst>
              <a:ext uri="{FF2B5EF4-FFF2-40B4-BE49-F238E27FC236}">
                <a16:creationId xmlns:a16="http://schemas.microsoft.com/office/drawing/2014/main" id="{A2C37950-9CD4-A74B-BFF1-6C73511C6046}"/>
              </a:ext>
            </a:extLst>
          </p:cNvPr>
          <p:cNvSpPr/>
          <p:nvPr/>
        </p:nvSpPr>
        <p:spPr>
          <a:xfrm>
            <a:off x="5846401" y="2859590"/>
            <a:ext cx="672075" cy="388705"/>
          </a:xfrm>
          <a:prstGeom prst="downArrow">
            <a:avLst>
              <a:gd name="adj1" fmla="val 57709"/>
              <a:gd name="adj2" fmla="val 1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2" name="Sisällön paikkamerkki 1">
            <a:extLst>
              <a:ext uri="{FF2B5EF4-FFF2-40B4-BE49-F238E27FC236}">
                <a16:creationId xmlns:a16="http://schemas.microsoft.com/office/drawing/2014/main" id="{DD9F199B-A34A-4B9E-8E72-EE35AC13B0EC}"/>
              </a:ext>
            </a:extLst>
          </p:cNvPr>
          <p:cNvSpPr>
            <a:spLocks noGrp="1"/>
          </p:cNvSpPr>
          <p:nvPr>
            <p:ph idx="1"/>
          </p:nvPr>
        </p:nvSpPr>
        <p:spPr>
          <a:xfrm>
            <a:off x="255540" y="212130"/>
            <a:ext cx="11088555" cy="624908"/>
          </a:xfrm>
        </p:spPr>
        <p:txBody>
          <a:bodyPr>
            <a:normAutofit/>
          </a:bodyPr>
          <a:lstStyle/>
          <a:p>
            <a:pPr marL="0" indent="0">
              <a:buNone/>
            </a:pPr>
            <a:r>
              <a:rPr lang="fi-FI" sz="3200" b="1" dirty="0">
                <a:latin typeface="+mj-lt"/>
                <a:ea typeface="Calibri" panose="020F0502020204030204" pitchFamily="34" charset="0"/>
                <a:cs typeface="Times New Roman" panose="02020603050405020304" pitchFamily="18" charset="0"/>
              </a:rPr>
              <a:t>Työkyvyn tuki hyvinvointialueella </a:t>
            </a:r>
            <a:endParaRPr lang="fi-FI" sz="3733" b="1" dirty="0">
              <a:latin typeface="+mj-lt"/>
            </a:endParaRPr>
          </a:p>
        </p:txBody>
      </p:sp>
      <p:sp>
        <p:nvSpPr>
          <p:cNvPr id="38" name="Tekstiruutu 37">
            <a:extLst>
              <a:ext uri="{FF2B5EF4-FFF2-40B4-BE49-F238E27FC236}">
                <a16:creationId xmlns:a16="http://schemas.microsoft.com/office/drawing/2014/main" id="{01D8C78D-B823-48E6-BBE2-6A5E4350744C}"/>
              </a:ext>
            </a:extLst>
          </p:cNvPr>
          <p:cNvSpPr txBox="1"/>
          <p:nvPr/>
        </p:nvSpPr>
        <p:spPr>
          <a:xfrm>
            <a:off x="3529725" y="2095676"/>
            <a:ext cx="6519207" cy="502573"/>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Hyvinvointialueen järjestämisvastuulla olevat tehtävät ja resursointi </a:t>
            </a:r>
          </a:p>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Työikäisten palvelukokonaisuuden strateginen johtaminen</a:t>
            </a:r>
          </a:p>
        </p:txBody>
      </p:sp>
      <p:sp>
        <p:nvSpPr>
          <p:cNvPr id="42" name="Tekstiruutu 41">
            <a:extLst>
              <a:ext uri="{FF2B5EF4-FFF2-40B4-BE49-F238E27FC236}">
                <a16:creationId xmlns:a16="http://schemas.microsoft.com/office/drawing/2014/main" id="{4A8DA5BF-5F1D-414A-9995-8E866A45166D}"/>
              </a:ext>
            </a:extLst>
          </p:cNvPr>
          <p:cNvSpPr txBox="1"/>
          <p:nvPr/>
        </p:nvSpPr>
        <p:spPr>
          <a:xfrm flipH="1">
            <a:off x="3553724" y="3452521"/>
            <a:ext cx="6471205" cy="502573"/>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Tuottaa </a:t>
            </a:r>
            <a:r>
              <a:rPr lang="fi-FI" sz="1333" b="1" dirty="0" err="1">
                <a:solidFill>
                  <a:prstClr val="black">
                    <a:lumMod val="50000"/>
                    <a:lumOff val="50000"/>
                  </a:prstClr>
                </a:solidFill>
                <a:latin typeface="Arial"/>
                <a:cs typeface="Arial"/>
                <a:sym typeface="Arial"/>
              </a:rPr>
              <a:t>sosiaali</a:t>
            </a:r>
            <a:r>
              <a:rPr lang="fi-FI" sz="1333" b="1" dirty="0">
                <a:solidFill>
                  <a:prstClr val="black">
                    <a:lumMod val="50000"/>
                    <a:lumOff val="50000"/>
                  </a:prstClr>
                </a:solidFill>
                <a:latin typeface="Arial"/>
                <a:cs typeface="Arial"/>
                <a:sym typeface="Arial"/>
              </a:rPr>
              <a:t>- ja terveydenhuollon palvelut</a:t>
            </a:r>
          </a:p>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Työkyvyn edistämisen ja tuen palvelukokonaisuuden toimeenpano</a:t>
            </a:r>
          </a:p>
        </p:txBody>
      </p:sp>
      <p:sp>
        <p:nvSpPr>
          <p:cNvPr id="44" name="Tekstiruutu 43">
            <a:extLst>
              <a:ext uri="{FF2B5EF4-FFF2-40B4-BE49-F238E27FC236}">
                <a16:creationId xmlns:a16="http://schemas.microsoft.com/office/drawing/2014/main" id="{03FD71C3-F626-4744-8A58-B977DE9A2D2B}"/>
              </a:ext>
            </a:extLst>
          </p:cNvPr>
          <p:cNvSpPr txBox="1"/>
          <p:nvPr/>
        </p:nvSpPr>
        <p:spPr>
          <a:xfrm flipH="1">
            <a:off x="3553723" y="4495207"/>
            <a:ext cx="4942544" cy="707694"/>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Monialainen ja moniammatillinen verkosto tukee työkykyä </a:t>
            </a:r>
            <a:r>
              <a:rPr lang="fi-FI" sz="1333" b="1">
                <a:solidFill>
                  <a:prstClr val="black">
                    <a:lumMod val="50000"/>
                    <a:lumOff val="50000"/>
                  </a:prstClr>
                </a:solidFill>
                <a:latin typeface="Arial"/>
                <a:cs typeface="Arial"/>
                <a:sym typeface="Arial"/>
              </a:rPr>
              <a:t>sekä työllistymistä</a:t>
            </a:r>
          </a:p>
          <a:p>
            <a:pPr marL="228589" indent="-228589" defTabSz="914377">
              <a:buFont typeface="Arial" panose="020B0604020202020204" pitchFamily="34" charset="0"/>
              <a:buChar char="•"/>
              <a:defRPr/>
            </a:pPr>
            <a:endParaRPr lang="fi-FI" sz="1333" b="1" dirty="0">
              <a:solidFill>
                <a:prstClr val="black">
                  <a:lumMod val="50000"/>
                  <a:lumOff val="50000"/>
                </a:prstClr>
              </a:solidFill>
              <a:latin typeface="Arial"/>
              <a:cs typeface="Arial"/>
              <a:sym typeface="Arial"/>
            </a:endParaRPr>
          </a:p>
        </p:txBody>
      </p:sp>
      <p:sp>
        <p:nvSpPr>
          <p:cNvPr id="11" name="Rectangle 10">
            <a:extLst>
              <a:ext uri="{FF2B5EF4-FFF2-40B4-BE49-F238E27FC236}">
                <a16:creationId xmlns:a16="http://schemas.microsoft.com/office/drawing/2014/main" id="{851CF5D9-E638-824E-98E6-E6486028E338}"/>
              </a:ext>
            </a:extLst>
          </p:cNvPr>
          <p:cNvSpPr/>
          <p:nvPr/>
        </p:nvSpPr>
        <p:spPr>
          <a:xfrm>
            <a:off x="1600432" y="3512808"/>
            <a:ext cx="1449436" cy="338554"/>
          </a:xfrm>
          <a:prstGeom prst="rect">
            <a:avLst/>
          </a:prstGeom>
        </p:spPr>
        <p:txBody>
          <a:bodyPr wrap="none">
            <a:spAutoFit/>
          </a:bodyPr>
          <a:lstStyle/>
          <a:p>
            <a:pPr defTabSz="914377">
              <a:defRPr/>
            </a:pPr>
            <a:r>
              <a:rPr lang="fi-FI" sz="1600" b="1" dirty="0" err="1">
                <a:solidFill>
                  <a:srgbClr val="D90066"/>
                </a:solidFill>
                <a:latin typeface="Arial"/>
                <a:cs typeface="Arial"/>
                <a:sym typeface="Arial"/>
              </a:rPr>
              <a:t>Sote</a:t>
            </a:r>
            <a:r>
              <a:rPr lang="fi-FI" sz="1600" b="1" dirty="0">
                <a:solidFill>
                  <a:srgbClr val="D90066"/>
                </a:solidFill>
                <a:latin typeface="Arial"/>
                <a:cs typeface="Arial"/>
                <a:sym typeface="Arial"/>
              </a:rPr>
              <a:t>-keskus </a:t>
            </a:r>
          </a:p>
        </p:txBody>
      </p:sp>
      <p:sp>
        <p:nvSpPr>
          <p:cNvPr id="61" name="Rectangle 60">
            <a:extLst>
              <a:ext uri="{FF2B5EF4-FFF2-40B4-BE49-F238E27FC236}">
                <a16:creationId xmlns:a16="http://schemas.microsoft.com/office/drawing/2014/main" id="{5DD4BB40-9EA3-B742-9715-1FDEE0305C0A}"/>
              </a:ext>
            </a:extLst>
          </p:cNvPr>
          <p:cNvSpPr/>
          <p:nvPr/>
        </p:nvSpPr>
        <p:spPr>
          <a:xfrm>
            <a:off x="1600431" y="2123958"/>
            <a:ext cx="1701107" cy="338554"/>
          </a:xfrm>
          <a:prstGeom prst="rect">
            <a:avLst/>
          </a:prstGeom>
        </p:spPr>
        <p:txBody>
          <a:bodyPr wrap="none">
            <a:spAutoFit/>
          </a:bodyPr>
          <a:lstStyle/>
          <a:p>
            <a:pPr defTabSz="914377">
              <a:defRPr/>
            </a:pPr>
            <a:r>
              <a:rPr lang="fi-FI" sz="1600" b="1" dirty="0">
                <a:solidFill>
                  <a:srgbClr val="002060"/>
                </a:solidFill>
                <a:latin typeface="Arial"/>
                <a:cs typeface="Arial"/>
                <a:sym typeface="Arial"/>
              </a:rPr>
              <a:t>Hyvinvointialue</a:t>
            </a:r>
          </a:p>
        </p:txBody>
      </p:sp>
      <p:sp>
        <p:nvSpPr>
          <p:cNvPr id="13" name="Oval 12">
            <a:extLst>
              <a:ext uri="{FF2B5EF4-FFF2-40B4-BE49-F238E27FC236}">
                <a16:creationId xmlns:a16="http://schemas.microsoft.com/office/drawing/2014/main" id="{02BAE2E2-0C9C-7246-8937-279FC8CE3174}"/>
              </a:ext>
            </a:extLst>
          </p:cNvPr>
          <p:cNvSpPr/>
          <p:nvPr/>
        </p:nvSpPr>
        <p:spPr>
          <a:xfrm>
            <a:off x="9699986" y="1801824"/>
            <a:ext cx="1130321" cy="1130321"/>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2400" dirty="0">
                <a:solidFill>
                  <a:srgbClr val="FFFFFF"/>
                </a:solidFill>
                <a:latin typeface="Arial"/>
                <a:sym typeface="Arial"/>
              </a:rPr>
              <a:t>&lt;</a:t>
            </a:r>
          </a:p>
        </p:txBody>
      </p:sp>
      <p:sp>
        <p:nvSpPr>
          <p:cNvPr id="66" name="Oval 65">
            <a:extLst>
              <a:ext uri="{FF2B5EF4-FFF2-40B4-BE49-F238E27FC236}">
                <a16:creationId xmlns:a16="http://schemas.microsoft.com/office/drawing/2014/main" id="{1C1E5D85-BA34-CE47-A563-6A9B9483255C}"/>
              </a:ext>
            </a:extLst>
          </p:cNvPr>
          <p:cNvSpPr/>
          <p:nvPr/>
        </p:nvSpPr>
        <p:spPr>
          <a:xfrm>
            <a:off x="9699986" y="3188422"/>
            <a:ext cx="1130321" cy="1130321"/>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3" name="Suorakulmio 2"/>
          <p:cNvSpPr/>
          <p:nvPr/>
        </p:nvSpPr>
        <p:spPr>
          <a:xfrm>
            <a:off x="1549643" y="4626269"/>
            <a:ext cx="2443548" cy="338554"/>
          </a:xfrm>
          <a:prstGeom prst="rect">
            <a:avLst/>
          </a:prstGeom>
        </p:spPr>
        <p:txBody>
          <a:bodyPr wrap="square">
            <a:spAutoFit/>
          </a:bodyPr>
          <a:lstStyle/>
          <a:p>
            <a:pPr defTabSz="914377">
              <a:defRPr/>
            </a:pPr>
            <a:r>
              <a:rPr lang="fi-FI" sz="1600" b="1" dirty="0">
                <a:solidFill>
                  <a:srgbClr val="F18700"/>
                </a:solidFill>
                <a:latin typeface="Arial"/>
                <a:cs typeface="Arial"/>
                <a:sym typeface="Arial"/>
              </a:rPr>
              <a:t>Yhteistyöverkosto</a:t>
            </a:r>
            <a:endParaRPr lang="fi-FI" sz="1467" dirty="0">
              <a:solidFill>
                <a:srgbClr val="F18700"/>
              </a:solidFill>
              <a:latin typeface="Arial"/>
              <a:cs typeface="Arial"/>
              <a:sym typeface="Arial"/>
            </a:endParaRPr>
          </a:p>
        </p:txBody>
      </p:sp>
      <p:sp>
        <p:nvSpPr>
          <p:cNvPr id="31" name="Oval 30">
            <a:extLst>
              <a:ext uri="{FF2B5EF4-FFF2-40B4-BE49-F238E27FC236}">
                <a16:creationId xmlns:a16="http://schemas.microsoft.com/office/drawing/2014/main" id="{20834A5A-8725-6D4F-A4A7-D3B421BB0364}"/>
              </a:ext>
            </a:extLst>
          </p:cNvPr>
          <p:cNvSpPr/>
          <p:nvPr/>
        </p:nvSpPr>
        <p:spPr>
          <a:xfrm>
            <a:off x="10440325" y="4563005"/>
            <a:ext cx="1130321" cy="11303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pic>
        <p:nvPicPr>
          <p:cNvPr id="8" name="Picture 7">
            <a:extLst>
              <a:ext uri="{FF2B5EF4-FFF2-40B4-BE49-F238E27FC236}">
                <a16:creationId xmlns:a16="http://schemas.microsoft.com/office/drawing/2014/main" id="{233B0AEC-6328-274F-9A3A-E322F905D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237" y="4568141"/>
            <a:ext cx="1173163" cy="1173163"/>
          </a:xfrm>
          <a:prstGeom prst="rect">
            <a:avLst/>
          </a:prstGeom>
        </p:spPr>
      </p:pic>
      <p:pic>
        <p:nvPicPr>
          <p:cNvPr id="14" name="Picture 13">
            <a:extLst>
              <a:ext uri="{FF2B5EF4-FFF2-40B4-BE49-F238E27FC236}">
                <a16:creationId xmlns:a16="http://schemas.microsoft.com/office/drawing/2014/main" id="{789F6E04-D24D-E540-9E39-44CEC4A53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349" y="1780016"/>
            <a:ext cx="1173163" cy="1173163"/>
          </a:xfrm>
          <a:prstGeom prst="rect">
            <a:avLst/>
          </a:prstGeom>
        </p:spPr>
      </p:pic>
      <p:pic>
        <p:nvPicPr>
          <p:cNvPr id="19" name="Picture 18">
            <a:extLst>
              <a:ext uri="{FF2B5EF4-FFF2-40B4-BE49-F238E27FC236}">
                <a16:creationId xmlns:a16="http://schemas.microsoft.com/office/drawing/2014/main" id="{E973E083-50DC-3D47-91AC-844E4B67C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784" y="3243133"/>
            <a:ext cx="1002723" cy="1002723"/>
          </a:xfrm>
          <a:prstGeom prst="rect">
            <a:avLst/>
          </a:prstGeom>
        </p:spPr>
      </p:pic>
      <p:sp>
        <p:nvSpPr>
          <p:cNvPr id="4" name="Suorakulmio 3"/>
          <p:cNvSpPr/>
          <p:nvPr/>
        </p:nvSpPr>
        <p:spPr>
          <a:xfrm>
            <a:off x="10027226" y="6400892"/>
            <a:ext cx="1056700" cy="369332"/>
          </a:xfrm>
          <a:prstGeom prst="rect">
            <a:avLst/>
          </a:prstGeom>
        </p:spPr>
        <p:txBody>
          <a:bodyPr wrap="none">
            <a:spAutoFit/>
          </a:bodyPr>
          <a:lstStyle/>
          <a:p>
            <a:pPr defTabSz="914377">
              <a:defRPr/>
            </a:pPr>
            <a:r>
              <a:rPr lang="fi-FI" dirty="0">
                <a:solidFill>
                  <a:prstClr val="black"/>
                </a:solidFill>
                <a:latin typeface="Arial"/>
                <a:cs typeface="Arial"/>
                <a:sym typeface="Arial"/>
              </a:rPr>
              <a:t>      STM</a:t>
            </a:r>
          </a:p>
        </p:txBody>
      </p:sp>
    </p:spTree>
    <p:extLst>
      <p:ext uri="{BB962C8B-B14F-4D97-AF65-F5344CB8AC3E}">
        <p14:creationId xmlns:p14="http://schemas.microsoft.com/office/powerpoint/2010/main" val="270653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a:extLst>
              <a:ext uri="{FF2B5EF4-FFF2-40B4-BE49-F238E27FC236}">
                <a16:creationId xmlns:a16="http://schemas.microsoft.com/office/drawing/2014/main" id="{85643ACF-73DA-45D3-BF41-D772843A1AC1}"/>
              </a:ext>
            </a:extLst>
          </p:cNvPr>
          <p:cNvPicPr>
            <a:picLocks noChangeAspect="1"/>
          </p:cNvPicPr>
          <p:nvPr/>
        </p:nvPicPr>
        <p:blipFill rotWithShape="1">
          <a:blip r:embed="rId2"/>
          <a:srcRect t="20213"/>
          <a:stretch/>
        </p:blipFill>
        <p:spPr>
          <a:xfrm>
            <a:off x="2" y="-1740"/>
            <a:ext cx="12191999" cy="6857991"/>
          </a:xfrm>
          <a:prstGeom prst="rect">
            <a:avLst/>
          </a:prstGeom>
          <a:solidFill>
            <a:schemeClr val="accent1">
              <a:lumMod val="40000"/>
              <a:lumOff val="60000"/>
            </a:schemeClr>
          </a:solidFill>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07601"/>
            <a:ext cx="12191999" cy="3162147"/>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Alaotsikko 2">
            <a:extLst>
              <a:ext uri="{FF2B5EF4-FFF2-40B4-BE49-F238E27FC236}">
                <a16:creationId xmlns:a16="http://schemas.microsoft.com/office/drawing/2014/main" id="{B0DF9E29-9B4A-45FF-B03F-64B1D7F3C199}"/>
              </a:ext>
            </a:extLst>
          </p:cNvPr>
          <p:cNvSpPr>
            <a:spLocks noGrp="1"/>
          </p:cNvSpPr>
          <p:nvPr>
            <p:ph type="subTitle" idx="1"/>
          </p:nvPr>
        </p:nvSpPr>
        <p:spPr>
          <a:xfrm>
            <a:off x="3047" y="1"/>
            <a:ext cx="3761231" cy="1020233"/>
          </a:xfrm>
          <a:effectLst>
            <a:outerShdw blurRad="50800" dist="38100" dir="2700000" algn="tl" rotWithShape="0">
              <a:prstClr val="black">
                <a:alpha val="40000"/>
              </a:prstClr>
            </a:outerShdw>
          </a:effectLst>
        </p:spPr>
        <p:txBody>
          <a:bodyPr>
            <a:normAutofit/>
          </a:bodyPr>
          <a:lstStyle/>
          <a:p>
            <a:r>
              <a:rPr lang="fi-FI" smtClean="0">
                <a:solidFill>
                  <a:schemeClr val="bg1"/>
                </a:solidFill>
              </a:rPr>
              <a:t>TOIMIJAT TYÖLLISYYSYHDYSPINNALLA</a:t>
            </a:r>
          </a:p>
          <a:p>
            <a:endParaRPr lang="fi-FI" dirty="0"/>
          </a:p>
        </p:txBody>
      </p:sp>
      <p:sp>
        <p:nvSpPr>
          <p:cNvPr id="7" name="Vuokaaviosymboli: Liitin 6">
            <a:extLst>
              <a:ext uri="{FF2B5EF4-FFF2-40B4-BE49-F238E27FC236}">
                <a16:creationId xmlns:a16="http://schemas.microsoft.com/office/drawing/2014/main" id="{C2A84394-AB28-48E9-968F-5AB28A35ADD0}"/>
              </a:ext>
            </a:extLst>
          </p:cNvPr>
          <p:cNvSpPr/>
          <p:nvPr/>
        </p:nvSpPr>
        <p:spPr>
          <a:xfrm>
            <a:off x="2074907" y="-12656"/>
            <a:ext cx="7288216" cy="6879824"/>
          </a:xfrm>
          <a:prstGeom prst="flowChartConnector">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aphicFrame>
        <p:nvGraphicFramePr>
          <p:cNvPr id="4" name="Kaaviokuva 3">
            <a:extLst>
              <a:ext uri="{FF2B5EF4-FFF2-40B4-BE49-F238E27FC236}">
                <a16:creationId xmlns:a16="http://schemas.microsoft.com/office/drawing/2014/main" id="{B15BE6D9-6C64-47A6-843E-16FD91A39C38}"/>
              </a:ext>
            </a:extLst>
          </p:cNvPr>
          <p:cNvGraphicFramePr/>
          <p:nvPr>
            <p:extLst/>
          </p:nvPr>
        </p:nvGraphicFramePr>
        <p:xfrm>
          <a:off x="407154" y="74527"/>
          <a:ext cx="10715081" cy="670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kstiruutu 12">
            <a:extLst>
              <a:ext uri="{FF2B5EF4-FFF2-40B4-BE49-F238E27FC236}">
                <a16:creationId xmlns:a16="http://schemas.microsoft.com/office/drawing/2014/main" id="{E2D41D13-00D7-4C9F-9752-5E42F49F6183}"/>
              </a:ext>
            </a:extLst>
          </p:cNvPr>
          <p:cNvSpPr txBox="1"/>
          <p:nvPr/>
        </p:nvSpPr>
        <p:spPr>
          <a:xfrm>
            <a:off x="4751299" y="225145"/>
            <a:ext cx="1974531" cy="15030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HYVINVOINTIALUE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Sosiaalipalvelut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Terveyspalvelut,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Mielenterveys- ja päihdepalvelut,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Virtuaalinen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sote-keskus</a:t>
            </a:r>
          </a:p>
        </p:txBody>
      </p:sp>
      <p:sp>
        <p:nvSpPr>
          <p:cNvPr id="17" name="Tekstiruutu 16">
            <a:extLst>
              <a:ext uri="{FF2B5EF4-FFF2-40B4-BE49-F238E27FC236}">
                <a16:creationId xmlns:a16="http://schemas.microsoft.com/office/drawing/2014/main" id="{336020D6-EDE4-427D-9894-F7B505755132}"/>
              </a:ext>
            </a:extLst>
          </p:cNvPr>
          <p:cNvSpPr txBox="1"/>
          <p:nvPr/>
        </p:nvSpPr>
        <p:spPr>
          <a:xfrm>
            <a:off x="6367271" y="614821"/>
            <a:ext cx="1712605" cy="96949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KUNNAT JA KUNTAKOKEILU-ALUEET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Työllisyyspalvelut, sivistys- ja nuorisopalvelut,  kotoutumispalvelut </a:t>
            </a:r>
          </a:p>
        </p:txBody>
      </p:sp>
      <p:sp>
        <p:nvSpPr>
          <p:cNvPr id="19" name="Tekstiruutu 18">
            <a:extLst>
              <a:ext uri="{FF2B5EF4-FFF2-40B4-BE49-F238E27FC236}">
                <a16:creationId xmlns:a16="http://schemas.microsoft.com/office/drawing/2014/main" id="{0D808C97-409F-4C2D-8CF1-8A7DBEC83DBA}"/>
              </a:ext>
            </a:extLst>
          </p:cNvPr>
          <p:cNvSpPr txBox="1"/>
          <p:nvPr/>
        </p:nvSpPr>
        <p:spPr>
          <a:xfrm>
            <a:off x="7387962" y="2143962"/>
            <a:ext cx="1689895" cy="11387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TE-TOIMISTO JA  TYP-VERKOSTO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TYP-verkoston toiminta jatkuu, TYP-lakia päivitetään</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0" name="Tekstiruutu 19">
            <a:extLst>
              <a:ext uri="{FF2B5EF4-FFF2-40B4-BE49-F238E27FC236}">
                <a16:creationId xmlns:a16="http://schemas.microsoft.com/office/drawing/2014/main" id="{095741F4-26B8-4D4B-911C-7B54382A4E6D}"/>
              </a:ext>
            </a:extLst>
          </p:cNvPr>
          <p:cNvSpPr txBox="1"/>
          <p:nvPr/>
        </p:nvSpPr>
        <p:spPr>
          <a:xfrm>
            <a:off x="7472624" y="3565333"/>
            <a:ext cx="1441129" cy="15030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KELA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Työmarkkinatuki</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Eläkkeet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Kuntoutustuki</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Sairauspäiväraha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1" name="Tekstiruutu 20">
            <a:extLst>
              <a:ext uri="{FF2B5EF4-FFF2-40B4-BE49-F238E27FC236}">
                <a16:creationId xmlns:a16="http://schemas.microsoft.com/office/drawing/2014/main" id="{321842B4-808A-4003-9249-3ADC20EC8376}"/>
              </a:ext>
            </a:extLst>
          </p:cNvPr>
          <p:cNvSpPr txBox="1"/>
          <p:nvPr/>
        </p:nvSpPr>
        <p:spPr>
          <a:xfrm>
            <a:off x="6298610" y="4763650"/>
            <a:ext cx="1828937" cy="129920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JÄRJESTÖT JA YHTEISÖT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7"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Kuntouttavaa työtoimintaa tuottavat järjestöt,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7"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muu järjestöjen ja yhteisöjen työ- ja toimintakykyä tukeva toiminta</a:t>
            </a:r>
          </a:p>
        </p:txBody>
      </p:sp>
      <p:sp>
        <p:nvSpPr>
          <p:cNvPr id="22" name="Tekstiruutu 21">
            <a:extLst>
              <a:ext uri="{FF2B5EF4-FFF2-40B4-BE49-F238E27FC236}">
                <a16:creationId xmlns:a16="http://schemas.microsoft.com/office/drawing/2014/main" id="{3076BCDD-50CE-4B02-A278-30D3617D3260}"/>
              </a:ext>
            </a:extLst>
          </p:cNvPr>
          <p:cNvSpPr txBox="1"/>
          <p:nvPr/>
        </p:nvSpPr>
        <p:spPr>
          <a:xfrm>
            <a:off x="3370914" y="628023"/>
            <a:ext cx="1828937" cy="134915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YRITYKSET</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67"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Yritysyhteistyö kuntouttavan työtoiminnan ja osatyökykyisten työllistymisen osalta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3" name="Tekstiruutu 22">
            <a:extLst>
              <a:ext uri="{FF2B5EF4-FFF2-40B4-BE49-F238E27FC236}">
                <a16:creationId xmlns:a16="http://schemas.microsoft.com/office/drawing/2014/main" id="{209851FB-4274-4135-AB7A-182D18A34175}"/>
              </a:ext>
            </a:extLst>
          </p:cNvPr>
          <p:cNvSpPr txBox="1"/>
          <p:nvPr/>
        </p:nvSpPr>
        <p:spPr>
          <a:xfrm>
            <a:off x="4677717" y="4064628"/>
            <a:ext cx="2173955" cy="48737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467"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TYÖLLISYYSYHDYSPINTA</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4" name="Tekstiruutu 23">
            <a:extLst>
              <a:ext uri="{FF2B5EF4-FFF2-40B4-BE49-F238E27FC236}">
                <a16:creationId xmlns:a16="http://schemas.microsoft.com/office/drawing/2014/main" id="{48CEFB75-2019-430B-983B-A7209BED8ACB}"/>
              </a:ext>
            </a:extLst>
          </p:cNvPr>
          <p:cNvSpPr txBox="1"/>
          <p:nvPr/>
        </p:nvSpPr>
        <p:spPr>
          <a:xfrm>
            <a:off x="8127547" y="986573"/>
            <a:ext cx="4064880" cy="600164"/>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30 kuntaa, joista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kuntakokeilussa 3:lla alueella 16 kuntaa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Järjestämisvastuun muutoksia työllisyyspalveluissa  v. 2023 ja 2024</a:t>
            </a:r>
          </a:p>
        </p:txBody>
      </p:sp>
      <p:sp>
        <p:nvSpPr>
          <p:cNvPr id="25" name="Tekstiruutu 24">
            <a:extLst>
              <a:ext uri="{FF2B5EF4-FFF2-40B4-BE49-F238E27FC236}">
                <a16:creationId xmlns:a16="http://schemas.microsoft.com/office/drawing/2014/main" id="{55DD37EE-DD1B-4E74-BDFD-918612A118AF}"/>
              </a:ext>
            </a:extLst>
          </p:cNvPr>
          <p:cNvSpPr txBox="1"/>
          <p:nvPr/>
        </p:nvSpPr>
        <p:spPr>
          <a:xfrm>
            <a:off x="8127547" y="5356787"/>
            <a:ext cx="2497940"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Järjestöjen rooli vaihtelee kunnittain</a:t>
            </a:r>
          </a:p>
        </p:txBody>
      </p:sp>
      <p:sp>
        <p:nvSpPr>
          <p:cNvPr id="26" name="Tekstiruutu 25">
            <a:extLst>
              <a:ext uri="{FF2B5EF4-FFF2-40B4-BE49-F238E27FC236}">
                <a16:creationId xmlns:a16="http://schemas.microsoft.com/office/drawing/2014/main" id="{0B0EBB77-72B0-4655-8509-F91E9B4D7F02}"/>
              </a:ext>
            </a:extLst>
          </p:cNvPr>
          <p:cNvSpPr txBox="1"/>
          <p:nvPr/>
        </p:nvSpPr>
        <p:spPr>
          <a:xfrm>
            <a:off x="6476111" y="148879"/>
            <a:ext cx="3592439"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Hyvinvointialueen toiminta käynnistyy  1.1.2023</a:t>
            </a:r>
          </a:p>
        </p:txBody>
      </p:sp>
      <p:sp>
        <p:nvSpPr>
          <p:cNvPr id="27" name="Tekstiruutu 26">
            <a:extLst>
              <a:ext uri="{FF2B5EF4-FFF2-40B4-BE49-F238E27FC236}">
                <a16:creationId xmlns:a16="http://schemas.microsoft.com/office/drawing/2014/main" id="{569139E8-C694-42E7-ACDB-F715F37A558C}"/>
              </a:ext>
            </a:extLst>
          </p:cNvPr>
          <p:cNvSpPr txBox="1"/>
          <p:nvPr/>
        </p:nvSpPr>
        <p:spPr>
          <a:xfrm>
            <a:off x="1893997" y="5356787"/>
            <a:ext cx="1476917"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Paljon hankkeita</a:t>
            </a:r>
          </a:p>
        </p:txBody>
      </p:sp>
      <p:sp>
        <p:nvSpPr>
          <p:cNvPr id="28" name="Tekstiruutu 27">
            <a:extLst>
              <a:ext uri="{FF2B5EF4-FFF2-40B4-BE49-F238E27FC236}">
                <a16:creationId xmlns:a16="http://schemas.microsoft.com/office/drawing/2014/main" id="{E38EAF1B-2913-4FAA-9D60-E0854DA3A034}"/>
              </a:ext>
            </a:extLst>
          </p:cNvPr>
          <p:cNvSpPr txBox="1"/>
          <p:nvPr/>
        </p:nvSpPr>
        <p:spPr>
          <a:xfrm>
            <a:off x="1008191" y="4028713"/>
            <a:ext cx="1515707"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Vaihtelee kunnittain</a:t>
            </a:r>
          </a:p>
        </p:txBody>
      </p:sp>
      <p:sp>
        <p:nvSpPr>
          <p:cNvPr id="29" name="Tekstiruutu 28">
            <a:extLst>
              <a:ext uri="{FF2B5EF4-FFF2-40B4-BE49-F238E27FC236}">
                <a16:creationId xmlns:a16="http://schemas.microsoft.com/office/drawing/2014/main" id="{9EB988B9-0FBB-480A-B035-A878EEA41F10}"/>
              </a:ext>
            </a:extLst>
          </p:cNvPr>
          <p:cNvSpPr txBox="1"/>
          <p:nvPr/>
        </p:nvSpPr>
        <p:spPr>
          <a:xfrm>
            <a:off x="9013262" y="2194977"/>
            <a:ext cx="3059069" cy="938719"/>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TE-toimistojen tehtävät siirtyvät kunnille v. 2024</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Hyvinvointialue mukaan  TYP-verkostoon ja TYP -johtoryhmään  v.2023</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2" name="Kuva 1"/>
          <p:cNvPicPr>
            <a:picLocks noChangeAspect="1"/>
          </p:cNvPicPr>
          <p:nvPr/>
        </p:nvPicPr>
        <p:blipFill>
          <a:blip r:embed="rId8"/>
          <a:stretch>
            <a:fillRect/>
          </a:stretch>
        </p:blipFill>
        <p:spPr>
          <a:xfrm>
            <a:off x="4416982" y="2424579"/>
            <a:ext cx="2593057" cy="1560711"/>
          </a:xfrm>
          <a:prstGeom prst="rect">
            <a:avLst/>
          </a:prstGeom>
        </p:spPr>
      </p:pic>
      <p:pic>
        <p:nvPicPr>
          <p:cNvPr id="8" name="Kuva 7"/>
          <p:cNvPicPr>
            <a:picLocks noChangeAspect="1"/>
          </p:cNvPicPr>
          <p:nvPr/>
        </p:nvPicPr>
        <p:blipFill>
          <a:blip r:embed="rId9"/>
          <a:stretch>
            <a:fillRect/>
          </a:stretch>
        </p:blipFill>
        <p:spPr>
          <a:xfrm>
            <a:off x="9286655" y="5951784"/>
            <a:ext cx="2785676" cy="728171"/>
          </a:xfrm>
          <a:prstGeom prst="rect">
            <a:avLst/>
          </a:prstGeom>
        </p:spPr>
      </p:pic>
    </p:spTree>
    <p:extLst>
      <p:ext uri="{BB962C8B-B14F-4D97-AF65-F5344CB8AC3E}">
        <p14:creationId xmlns:p14="http://schemas.microsoft.com/office/powerpoint/2010/main" val="48270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0D0A1D6D-09CC-40F7-22C7-040C8F96E870}"/>
              </a:ext>
            </a:extLst>
          </p:cNvPr>
          <p:cNvSpPr/>
          <p:nvPr/>
        </p:nvSpPr>
        <p:spPr>
          <a:xfrm>
            <a:off x="4471145" y="1309829"/>
            <a:ext cx="5972733" cy="144555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i 28">
            <a:extLst>
              <a:ext uri="{FF2B5EF4-FFF2-40B4-BE49-F238E27FC236}">
                <a16:creationId xmlns:a16="http://schemas.microsoft.com/office/drawing/2014/main" id="{EC564F3A-6691-0A30-B944-9BC6EE86CF9E}"/>
              </a:ext>
            </a:extLst>
          </p:cNvPr>
          <p:cNvSpPr/>
          <p:nvPr/>
        </p:nvSpPr>
        <p:spPr>
          <a:xfrm>
            <a:off x="7577417" y="1380563"/>
            <a:ext cx="1602441" cy="1277473"/>
          </a:xfrm>
          <a:prstGeom prst="ellipse">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Suorakulmio 1028"/>
          <p:cNvSpPr/>
          <p:nvPr/>
        </p:nvSpPr>
        <p:spPr>
          <a:xfrm>
            <a:off x="86605" y="544773"/>
            <a:ext cx="5980657" cy="6030468"/>
          </a:xfrm>
          <a:prstGeom prst="rect">
            <a:avLst/>
          </a:prstGeom>
          <a:solidFill>
            <a:srgbClr val="DF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Suorakulmio 1026"/>
          <p:cNvSpPr/>
          <p:nvPr/>
        </p:nvSpPr>
        <p:spPr>
          <a:xfrm>
            <a:off x="1236117" y="1360446"/>
            <a:ext cx="4823269" cy="4164308"/>
          </a:xfrm>
          <a:prstGeom prst="rect">
            <a:avLst/>
          </a:prstGeom>
          <a:solidFill>
            <a:srgbClr val="F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i 38"/>
          <p:cNvSpPr/>
          <p:nvPr/>
        </p:nvSpPr>
        <p:spPr>
          <a:xfrm>
            <a:off x="6061948" y="2724058"/>
            <a:ext cx="1413564" cy="144940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Ellipsi 2"/>
          <p:cNvSpPr/>
          <p:nvPr/>
        </p:nvSpPr>
        <p:spPr>
          <a:xfrm>
            <a:off x="4202242" y="1569295"/>
            <a:ext cx="3732602" cy="3830985"/>
          </a:xfrm>
          <a:prstGeom prst="ellipse">
            <a:avLst/>
          </a:prstGeom>
          <a:solidFill>
            <a:srgbClr val="FFC5C5"/>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kstiruutu 4"/>
          <p:cNvSpPr txBox="1"/>
          <p:nvPr/>
        </p:nvSpPr>
        <p:spPr>
          <a:xfrm>
            <a:off x="4947116" y="1898363"/>
            <a:ext cx="225631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Työkyvyn tuen tiimi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-asiakkaan tarpeiden mukaisesti</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iruutu 5"/>
          <p:cNvSpPr txBox="1"/>
          <p:nvPr/>
        </p:nvSpPr>
        <p:spPr>
          <a:xfrm>
            <a:off x="1433788" y="2796145"/>
            <a:ext cx="2708990" cy="338554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Terveyden ja sairaanhoidon palvelut</a:t>
            </a:r>
            <a:endParaRPr kumimoji="0" lang="fi-FI"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Perhe- ja sosiaalipalvelut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Mielenterveys- ja päihdepalvelut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OYS Psykiatria)</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rPr>
              <a:t>Kuntoutuspalvelut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11" name="Tekstiruutu 10"/>
          <p:cNvSpPr txBox="1"/>
          <p:nvPr/>
        </p:nvSpPr>
        <p:spPr>
          <a:xfrm>
            <a:off x="1358241" y="1523962"/>
            <a:ext cx="20094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SOTE </a:t>
            </a:r>
            <a:r>
              <a:rPr kumimoji="0" lang="fi-F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fi-F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ESKUS</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iruutu 11"/>
          <p:cNvSpPr txBox="1"/>
          <p:nvPr/>
        </p:nvSpPr>
        <p:spPr>
          <a:xfrm>
            <a:off x="9244051" y="1274508"/>
            <a:ext cx="1263942" cy="50783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mn-cs"/>
              </a:rPr>
              <a:t>TE-palvelut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mn-cs"/>
              </a:rPr>
              <a:t>/ Kunta-     kokeilu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KELA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Kuntien työllisyys-palvelut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Koulutus-palvelut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Yritykset,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Työpaikat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Järjestöt, yhdistykset</a:t>
            </a:r>
          </a:p>
        </p:txBody>
      </p:sp>
      <p:sp>
        <p:nvSpPr>
          <p:cNvPr id="15" name="Kaari 14"/>
          <p:cNvSpPr/>
          <p:nvPr/>
        </p:nvSpPr>
        <p:spPr>
          <a:xfrm>
            <a:off x="9178993" y="1240338"/>
            <a:ext cx="1683604" cy="4928304"/>
          </a:xfrm>
          <a:prstGeom prst="arc">
            <a:avLst>
              <a:gd name="adj1" fmla="val 16953353"/>
              <a:gd name="adj2" fmla="val 4636904"/>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kstiruutu 22"/>
          <p:cNvSpPr txBox="1"/>
          <p:nvPr/>
        </p:nvSpPr>
        <p:spPr>
          <a:xfrm>
            <a:off x="10946881" y="1732362"/>
            <a:ext cx="1249771"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Työeläke-vakuuttajat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Tapaturma- ja liikenne-vakuuttajat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Tutkimus-laitokset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Ohjelmat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ja hankkeet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4" name="Tekstiruutu 33">
            <a:extLst>
              <a:ext uri="{FF2B5EF4-FFF2-40B4-BE49-F238E27FC236}">
                <a16:creationId xmlns:a16="http://schemas.microsoft.com/office/drawing/2014/main" id="{2097D15B-EC71-A375-3304-59FE84BAE3AE}"/>
              </a:ext>
            </a:extLst>
          </p:cNvPr>
          <p:cNvSpPr txBox="1"/>
          <p:nvPr/>
        </p:nvSpPr>
        <p:spPr>
          <a:xfrm>
            <a:off x="1243901" y="553030"/>
            <a:ext cx="32084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Calibri"/>
              </a:rPr>
              <a:t>HYVINVOINTIALUE</a:t>
            </a:r>
            <a:endParaRPr kumimoji="0" lang="fi-FI"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F0CF4A41-F458-CF1B-A679-DAC8FA1C98C3}"/>
              </a:ext>
            </a:extLst>
          </p:cNvPr>
          <p:cNvSpPr txBox="1"/>
          <p:nvPr/>
        </p:nvSpPr>
        <p:spPr>
          <a:xfrm>
            <a:off x="93775" y="5374201"/>
            <a:ext cx="29941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Työkyvyn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OSAAMISKESKUS /</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Työkyvyn konsultaatiot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034" name="Picture 10" descr="talo | Papu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3" y="566887"/>
            <a:ext cx="1098660" cy="1098660"/>
          </a:xfrm>
          <a:prstGeom prst="rect">
            <a:avLst/>
          </a:prstGeom>
          <a:noFill/>
          <a:extLst>
            <a:ext uri="{909E8E84-426E-40DD-AFC4-6F175D3DCCD1}">
              <a14:hiddenFill xmlns:a14="http://schemas.microsoft.com/office/drawing/2010/main">
                <a:solidFill>
                  <a:srgbClr val="FFFFFF"/>
                </a:solidFill>
              </a14:hiddenFill>
            </a:ext>
          </a:extLst>
        </p:spPr>
      </p:pic>
      <p:pic>
        <p:nvPicPr>
          <p:cNvPr id="62" name="Kuva 61"/>
          <p:cNvPicPr>
            <a:picLocks noChangeAspect="1"/>
          </p:cNvPicPr>
          <p:nvPr/>
        </p:nvPicPr>
        <p:blipFill>
          <a:blip r:embed="rId3"/>
          <a:stretch>
            <a:fillRect/>
          </a:stretch>
        </p:blipFill>
        <p:spPr>
          <a:xfrm>
            <a:off x="172111" y="4442691"/>
            <a:ext cx="835775" cy="835775"/>
          </a:xfrm>
          <a:prstGeom prst="rect">
            <a:avLst/>
          </a:prstGeom>
        </p:spPr>
      </p:pic>
      <p:pic>
        <p:nvPicPr>
          <p:cNvPr id="63" name="Kuva 62"/>
          <p:cNvPicPr>
            <a:picLocks noChangeAspect="1"/>
          </p:cNvPicPr>
          <p:nvPr/>
        </p:nvPicPr>
        <p:blipFill>
          <a:blip r:embed="rId4"/>
          <a:stretch>
            <a:fillRect/>
          </a:stretch>
        </p:blipFill>
        <p:spPr>
          <a:xfrm>
            <a:off x="3408955" y="1523961"/>
            <a:ext cx="832737" cy="1021225"/>
          </a:xfrm>
          <a:prstGeom prst="rect">
            <a:avLst/>
          </a:prstGeom>
        </p:spPr>
      </p:pic>
      <p:pic>
        <p:nvPicPr>
          <p:cNvPr id="1024" name="Kuva 1023"/>
          <p:cNvPicPr>
            <a:picLocks noChangeAspect="1"/>
          </p:cNvPicPr>
          <p:nvPr/>
        </p:nvPicPr>
        <p:blipFill>
          <a:blip r:embed="rId5"/>
          <a:stretch>
            <a:fillRect/>
          </a:stretch>
        </p:blipFill>
        <p:spPr>
          <a:xfrm rot="21425560">
            <a:off x="2463544" y="5596393"/>
            <a:ext cx="569136" cy="569136"/>
          </a:xfrm>
          <a:prstGeom prst="rect">
            <a:avLst/>
          </a:prstGeom>
        </p:spPr>
      </p:pic>
      <p:sp>
        <p:nvSpPr>
          <p:cNvPr id="1032" name="Ellipsi 1031"/>
          <p:cNvSpPr/>
          <p:nvPr/>
        </p:nvSpPr>
        <p:spPr>
          <a:xfrm>
            <a:off x="5239031" y="2724238"/>
            <a:ext cx="1650036" cy="1677918"/>
          </a:xfrm>
          <a:prstGeom prst="ellipse">
            <a:avLst/>
          </a:prstGeom>
          <a:solidFill>
            <a:srgbClr val="4C69B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Asiakaan läheiset</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kstiruutu 54"/>
          <p:cNvSpPr txBox="1"/>
          <p:nvPr/>
        </p:nvSpPr>
        <p:spPr>
          <a:xfrm>
            <a:off x="5651763" y="2740823"/>
            <a:ext cx="1016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Asiakas</a:t>
            </a:r>
          </a:p>
        </p:txBody>
      </p:sp>
      <p:sp>
        <p:nvSpPr>
          <p:cNvPr id="7" name="Ellipsi 6"/>
          <p:cNvSpPr/>
          <p:nvPr/>
        </p:nvSpPr>
        <p:spPr>
          <a:xfrm>
            <a:off x="4686328" y="5582272"/>
            <a:ext cx="2743663" cy="519229"/>
          </a:xfrm>
          <a:prstGeom prst="ellipse">
            <a:avLst/>
          </a:prstGeom>
          <a:solidFill>
            <a:srgbClr val="FFC5C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iruutu 8"/>
          <p:cNvSpPr txBox="1"/>
          <p:nvPr/>
        </p:nvSpPr>
        <p:spPr>
          <a:xfrm>
            <a:off x="4861851" y="5659010"/>
            <a:ext cx="2753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Opiskelijaterveydenhuolto</a:t>
            </a:r>
          </a:p>
        </p:txBody>
      </p:sp>
      <p:sp>
        <p:nvSpPr>
          <p:cNvPr id="19" name="Tekstiruutu 18"/>
          <p:cNvSpPr txBox="1"/>
          <p:nvPr/>
        </p:nvSpPr>
        <p:spPr>
          <a:xfrm>
            <a:off x="1157893" y="51389"/>
            <a:ext cx="1201782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TYÖKYVYN TUEN </a:t>
            </a:r>
            <a:r>
              <a:rPr lang="fi-FI" sz="2400" b="1" dirty="0" smtClean="0">
                <a:solidFill>
                  <a:prstClr val="black"/>
                </a:solidFill>
                <a:latin typeface="Calibri" panose="020F0502020204030204"/>
              </a:rPr>
              <a:t>-MALLI</a:t>
            </a: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i-FI" sz="2400" b="1" dirty="0" smtClean="0">
                <a:solidFill>
                  <a:prstClr val="black"/>
                </a:solidFill>
                <a:latin typeface="Calibri" panose="020F0502020204030204"/>
              </a:rPr>
              <a:t>POHJOIS-POHJANMAAN HYVINVOINTIALUEELLA</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Ellipsi 82"/>
          <p:cNvSpPr/>
          <p:nvPr/>
        </p:nvSpPr>
        <p:spPr>
          <a:xfrm>
            <a:off x="4698577" y="721109"/>
            <a:ext cx="2743663" cy="519229"/>
          </a:xfrm>
          <a:prstGeom prst="ellipse">
            <a:avLst/>
          </a:prstGeom>
          <a:solidFill>
            <a:srgbClr val="FFC5C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kstiruutu 26"/>
          <p:cNvSpPr txBox="1"/>
          <p:nvPr/>
        </p:nvSpPr>
        <p:spPr>
          <a:xfrm>
            <a:off x="5150041" y="757492"/>
            <a:ext cx="1922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Työterveyshuolto</a:t>
            </a:r>
          </a:p>
        </p:txBody>
      </p:sp>
      <p:pic>
        <p:nvPicPr>
          <p:cNvPr id="30" name="Kuva 29"/>
          <p:cNvPicPr>
            <a:picLocks noChangeAspect="1"/>
          </p:cNvPicPr>
          <p:nvPr/>
        </p:nvPicPr>
        <p:blipFill>
          <a:blip r:embed="rId6"/>
          <a:stretch>
            <a:fillRect/>
          </a:stretch>
        </p:blipFill>
        <p:spPr>
          <a:xfrm flipH="1">
            <a:off x="5937186" y="3047652"/>
            <a:ext cx="244400" cy="642465"/>
          </a:xfrm>
          <a:prstGeom prst="rect">
            <a:avLst/>
          </a:prstGeom>
        </p:spPr>
      </p:pic>
      <p:sp>
        <p:nvSpPr>
          <p:cNvPr id="2" name="Nuoli: Oikea 1">
            <a:extLst>
              <a:ext uri="{FF2B5EF4-FFF2-40B4-BE49-F238E27FC236}">
                <a16:creationId xmlns:a16="http://schemas.microsoft.com/office/drawing/2014/main" id="{0BD3C5AC-AC2C-A0C0-D85F-4684992CC920}"/>
              </a:ext>
            </a:extLst>
          </p:cNvPr>
          <p:cNvSpPr/>
          <p:nvPr/>
        </p:nvSpPr>
        <p:spPr>
          <a:xfrm>
            <a:off x="92324" y="6184551"/>
            <a:ext cx="10601343" cy="662387"/>
          </a:xfrm>
          <a:prstGeom prst="rightArrow">
            <a:avLst/>
          </a:prstGeom>
          <a:solidFill>
            <a:srgbClr val="FD97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3C6BB4B8-7BEA-FF1E-3602-E67F367C3E73}"/>
              </a:ext>
            </a:extLst>
          </p:cNvPr>
          <p:cNvSpPr txBox="1"/>
          <p:nvPr/>
        </p:nvSpPr>
        <p:spPr>
          <a:xfrm>
            <a:off x="3568894" y="6331705"/>
            <a:ext cx="71958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Calibri"/>
              </a:rPr>
              <a:t>Hyvinvoinnin ja terveyden edistäminen (HYTE)</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kstiruutu 20">
            <a:extLst>
              <a:ext uri="{FF2B5EF4-FFF2-40B4-BE49-F238E27FC236}">
                <a16:creationId xmlns:a16="http://schemas.microsoft.com/office/drawing/2014/main" id="{81BE5A0B-C3A1-7326-DE50-F40CC0B695E3}"/>
              </a:ext>
            </a:extLst>
          </p:cNvPr>
          <p:cNvSpPr txBox="1"/>
          <p:nvPr/>
        </p:nvSpPr>
        <p:spPr>
          <a:xfrm>
            <a:off x="7457512" y="1467969"/>
            <a:ext cx="18394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TYP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Calibri"/>
              </a:rPr>
              <a:t>Työllistymistä edistävä monialainen yhteispalvelu</a:t>
            </a: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 </a:t>
            </a:r>
          </a:p>
        </p:txBody>
      </p:sp>
      <p:sp>
        <p:nvSpPr>
          <p:cNvPr id="10" name="Tekstiruutu 9"/>
          <p:cNvSpPr txBox="1"/>
          <p:nvPr/>
        </p:nvSpPr>
        <p:spPr>
          <a:xfrm>
            <a:off x="5292654" y="4587849"/>
            <a:ext cx="18336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Asiakasvastaava</a:t>
            </a:r>
          </a:p>
        </p:txBody>
      </p:sp>
    </p:spTree>
    <p:extLst>
      <p:ext uri="{BB962C8B-B14F-4D97-AF65-F5344CB8AC3E}">
        <p14:creationId xmlns:p14="http://schemas.microsoft.com/office/powerpoint/2010/main" val="34298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84411" y="715205"/>
            <a:ext cx="5785911"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b="1" dirty="0" smtClean="0">
                <a:solidFill>
                  <a:prstClr val="black"/>
                </a:solidFill>
                <a:latin typeface="Calibri" panose="020F0502020204030204"/>
              </a:rPr>
              <a:t>ALUEELLISET </a:t>
            </a:r>
            <a:r>
              <a:rPr kumimoji="0" lang="fi-FI"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TYÖKYVYN</a:t>
            </a:r>
            <a:r>
              <a:rPr kumimoji="0" lang="fi-FI" sz="2800" b="1" i="0" u="none" strike="noStrike" kern="1200" cap="none" spc="0" normalizeH="0" noProof="0" dirty="0" smtClean="0">
                <a:ln>
                  <a:noFill/>
                </a:ln>
                <a:solidFill>
                  <a:prstClr val="black"/>
                </a:solidFill>
                <a:effectLst/>
                <a:uLnTx/>
                <a:uFillTx/>
                <a:latin typeface="Calibri" panose="020F0502020204030204"/>
                <a:ea typeface="+mn-ea"/>
                <a:cs typeface="+mn-cs"/>
              </a:rPr>
              <a:t> TUEN TIIMIT</a:t>
            </a:r>
            <a:endParaRPr kumimoji="0" lang="fi-FI"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Ilmaisia vektorigrafiikoita aiheesta Yhteis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726" y="453595"/>
            <a:ext cx="6098308" cy="5990153"/>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8230971" y="1573855"/>
            <a:ext cx="14651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Työkyky-koordinaattori/ asiakasvastaava</a:t>
            </a: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kstiruutu 3"/>
          <p:cNvSpPr txBox="1"/>
          <p:nvPr/>
        </p:nvSpPr>
        <p:spPr>
          <a:xfrm>
            <a:off x="7102762" y="1860750"/>
            <a:ext cx="11580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Lääkäri</a:t>
            </a:r>
          </a:p>
        </p:txBody>
      </p:sp>
      <p:sp>
        <p:nvSpPr>
          <p:cNvPr id="5" name="Tekstiruutu 4"/>
          <p:cNvSpPr txBox="1"/>
          <p:nvPr/>
        </p:nvSpPr>
        <p:spPr>
          <a:xfrm>
            <a:off x="6170322" y="3545292"/>
            <a:ext cx="99752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Terveyden-huollon työntekijä</a:t>
            </a:r>
          </a:p>
        </p:txBody>
      </p:sp>
      <p:sp>
        <p:nvSpPr>
          <p:cNvPr id="6" name="Tekstiruutu 5"/>
          <p:cNvSpPr txBox="1"/>
          <p:nvPr/>
        </p:nvSpPr>
        <p:spPr>
          <a:xfrm>
            <a:off x="6325791" y="2445333"/>
            <a:ext cx="9455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prstClr val="white"/>
                </a:solidFill>
                <a:effectLst/>
                <a:uLnTx/>
                <a:uFillTx/>
                <a:latin typeface="Calibri" panose="020F0502020204030204"/>
                <a:ea typeface="+mn-ea"/>
                <a:cs typeface="+mn-cs"/>
              </a:rPr>
              <a:t>Sosiaali</a:t>
            </a: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-työntekijä</a:t>
            </a:r>
          </a:p>
        </p:txBody>
      </p:sp>
      <p:sp>
        <p:nvSpPr>
          <p:cNvPr id="7" name="Tekstiruutu 6"/>
          <p:cNvSpPr txBox="1"/>
          <p:nvPr/>
        </p:nvSpPr>
        <p:spPr>
          <a:xfrm>
            <a:off x="9098106" y="2449668"/>
            <a:ext cx="11118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Ratkaisu-asiantuntija       KELA</a:t>
            </a:r>
          </a:p>
        </p:txBody>
      </p:sp>
      <p:sp>
        <p:nvSpPr>
          <p:cNvPr id="8" name="Tekstiruutu 7"/>
          <p:cNvSpPr txBox="1"/>
          <p:nvPr/>
        </p:nvSpPr>
        <p:spPr>
          <a:xfrm>
            <a:off x="9216083" y="3700194"/>
            <a:ext cx="8107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TE-asian-tuntija</a:t>
            </a: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kstiruutu 9"/>
          <p:cNvSpPr txBox="1"/>
          <p:nvPr/>
        </p:nvSpPr>
        <p:spPr>
          <a:xfrm>
            <a:off x="8536131" y="4725753"/>
            <a:ext cx="914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Asiakas</a:t>
            </a:r>
          </a:p>
        </p:txBody>
      </p:sp>
      <p:sp>
        <p:nvSpPr>
          <p:cNvPr id="11" name="Tekstiruutu 10"/>
          <p:cNvSpPr txBox="1"/>
          <p:nvPr/>
        </p:nvSpPr>
        <p:spPr>
          <a:xfrm>
            <a:off x="7039226" y="4508744"/>
            <a:ext cx="12215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Asiakkaan läheinen/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tukihenkilö</a:t>
            </a:r>
          </a:p>
        </p:txBody>
      </p:sp>
      <p:sp>
        <p:nvSpPr>
          <p:cNvPr id="12" name="Tekstiruutu 11"/>
          <p:cNvSpPr txBox="1"/>
          <p:nvPr/>
        </p:nvSpPr>
        <p:spPr>
          <a:xfrm>
            <a:off x="7351130" y="3002935"/>
            <a:ext cx="1675208"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Työkyvyn tuen tarpeen </a:t>
            </a: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arviointi, palvelu-suunnitelma </a:t>
            </a:r>
          </a:p>
        </p:txBody>
      </p:sp>
      <p:sp>
        <p:nvSpPr>
          <p:cNvPr id="13" name="Tekstiruutu 12"/>
          <p:cNvSpPr txBox="1"/>
          <p:nvPr/>
        </p:nvSpPr>
        <p:spPr>
          <a:xfrm>
            <a:off x="299541" y="1692326"/>
            <a:ext cx="4609273" cy="452431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Työkyvyn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tuen tiimiin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kuuluu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asiakkaan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tarpeen mukaiset ammattilaiset,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kuten työkykykoordinaattori,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sosiaalityöntekijä, terveyden- /sairaanhoitaja, lääkäri, mielenterveys-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ja päihdehoitaja,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psykologi,</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kuntoutusohjaaja, fysioterapeutti,  toimintaterapeutti,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työterveyshuollon edustaja,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black"/>
                </a:solidFill>
                <a:effectLst/>
                <a:uLnTx/>
                <a:uFillTx/>
                <a:latin typeface="Calibri" panose="020F0502020204030204"/>
                <a:ea typeface="+mn-ea"/>
                <a:cs typeface="+mn-cs"/>
              </a:rPr>
              <a:t>työhönvalmentaja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TE-toimiston tai </a:t>
            </a:r>
            <a:r>
              <a:rPr kumimoji="0" lang="fi-FI"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KELA:n</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asiantuntija,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järjestötoimija,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asiakaan läheisiä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jne</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smtClean="0">
                <a:solidFill>
                  <a:prstClr val="black"/>
                </a:solidFill>
                <a:latin typeface="Calibri" panose="020F0502020204030204"/>
              </a:rPr>
              <a:t>Tiimissä valitaan asiakasvastaava, joka kulkee asiakaan rinnalla, yhteen sovittaa ja koordinoi asiakkaan palveluja.</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 </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330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457308"/>
            <a:ext cx="10308771" cy="1445241"/>
          </a:xfrm>
        </p:spPr>
        <p:txBody>
          <a:bodyPr/>
          <a:lstStyle/>
          <a:p>
            <a:r>
              <a:rPr lang="fi-FI" dirty="0" err="1" smtClean="0"/>
              <a:t>Geneeriset</a:t>
            </a:r>
            <a:r>
              <a:rPr lang="fi-FI" dirty="0" smtClean="0"/>
              <a:t> työkyvyn tuen </a:t>
            </a:r>
            <a:r>
              <a:rPr lang="fi-FI" dirty="0" smtClean="0"/>
              <a:t>palvelupolut</a:t>
            </a:r>
            <a:endParaRPr lang="fi-FI"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8</a:t>
            </a:fld>
            <a:endParaRPr lang="fi-FI" dirty="0"/>
          </a:p>
        </p:txBody>
      </p:sp>
      <p:sp>
        <p:nvSpPr>
          <p:cNvPr id="7" name="Tekstiruutu 6"/>
          <p:cNvSpPr txBox="1"/>
          <p:nvPr/>
        </p:nvSpPr>
        <p:spPr>
          <a:xfrm>
            <a:off x="4267200" y="2245364"/>
            <a:ext cx="3466011" cy="584775"/>
          </a:xfrm>
          <a:prstGeom prst="rect">
            <a:avLst/>
          </a:prstGeom>
          <a:noFill/>
        </p:spPr>
        <p:txBody>
          <a:bodyPr wrap="square" rtlCol="0">
            <a:spAutoFit/>
          </a:bodyPr>
          <a:lstStyle/>
          <a:p>
            <a:r>
              <a:rPr lang="fi-FI" sz="1600" b="1" dirty="0" smtClean="0"/>
              <a:t>Työssä käyvän palvelupolku, ei työterveyshuoltoa</a:t>
            </a:r>
            <a:endParaRPr lang="fi-FI" sz="1600" b="1" dirty="0"/>
          </a:p>
        </p:txBody>
      </p:sp>
      <p:sp>
        <p:nvSpPr>
          <p:cNvPr id="41" name="Tekstiruutu 40"/>
          <p:cNvSpPr txBox="1"/>
          <p:nvPr/>
        </p:nvSpPr>
        <p:spPr>
          <a:xfrm>
            <a:off x="8223197" y="2245364"/>
            <a:ext cx="3169919" cy="584775"/>
          </a:xfrm>
          <a:prstGeom prst="rect">
            <a:avLst/>
          </a:prstGeom>
          <a:noFill/>
        </p:spPr>
        <p:txBody>
          <a:bodyPr wrap="square" rtlCol="0">
            <a:spAutoFit/>
          </a:bodyPr>
          <a:lstStyle/>
          <a:p>
            <a:r>
              <a:rPr lang="fi-FI" sz="1600" b="1" dirty="0" smtClean="0"/>
              <a:t>Työssä käyvän palvelupolku, työterveyshuollon asiakas</a:t>
            </a:r>
            <a:endParaRPr lang="fi-FI" sz="1600" b="1" dirty="0"/>
          </a:p>
        </p:txBody>
      </p:sp>
      <p:pic>
        <p:nvPicPr>
          <p:cNvPr id="42" name="Kuva 41"/>
          <p:cNvPicPr>
            <a:picLocks noChangeAspect="1"/>
          </p:cNvPicPr>
          <p:nvPr/>
        </p:nvPicPr>
        <p:blipFill>
          <a:blip r:embed="rId2"/>
          <a:stretch>
            <a:fillRect/>
          </a:stretch>
        </p:blipFill>
        <p:spPr>
          <a:xfrm>
            <a:off x="7972583" y="3096545"/>
            <a:ext cx="3671146" cy="3675253"/>
          </a:xfrm>
          <a:prstGeom prst="rect">
            <a:avLst/>
          </a:prstGeom>
        </p:spPr>
      </p:pic>
      <p:sp>
        <p:nvSpPr>
          <p:cNvPr id="44" name="Tekstiruutu 43"/>
          <p:cNvSpPr txBox="1"/>
          <p:nvPr/>
        </p:nvSpPr>
        <p:spPr>
          <a:xfrm>
            <a:off x="668554" y="2310021"/>
            <a:ext cx="3466011" cy="338554"/>
          </a:xfrm>
          <a:prstGeom prst="rect">
            <a:avLst/>
          </a:prstGeom>
          <a:noFill/>
        </p:spPr>
        <p:txBody>
          <a:bodyPr wrap="square" rtlCol="0">
            <a:spAutoFit/>
          </a:bodyPr>
          <a:lstStyle/>
          <a:p>
            <a:r>
              <a:rPr lang="fi-FI" sz="1600" b="1" dirty="0" smtClean="0"/>
              <a:t>Työttömän palvelupolku</a:t>
            </a:r>
            <a:endParaRPr lang="fi-FI" sz="1600" b="1" dirty="0"/>
          </a:p>
        </p:txBody>
      </p:sp>
      <p:pic>
        <p:nvPicPr>
          <p:cNvPr id="76" name="Kuva 75"/>
          <p:cNvPicPr>
            <a:picLocks noChangeAspect="1"/>
          </p:cNvPicPr>
          <p:nvPr/>
        </p:nvPicPr>
        <p:blipFill>
          <a:blip r:embed="rId3"/>
          <a:stretch>
            <a:fillRect/>
          </a:stretch>
        </p:blipFill>
        <p:spPr>
          <a:xfrm>
            <a:off x="336325" y="3056047"/>
            <a:ext cx="3424822" cy="3165306"/>
          </a:xfrm>
          <a:prstGeom prst="rect">
            <a:avLst/>
          </a:prstGeom>
        </p:spPr>
      </p:pic>
      <p:pic>
        <p:nvPicPr>
          <p:cNvPr id="77" name="Kuva 76"/>
          <p:cNvPicPr>
            <a:picLocks noChangeAspect="1"/>
          </p:cNvPicPr>
          <p:nvPr/>
        </p:nvPicPr>
        <p:blipFill>
          <a:blip r:embed="rId4"/>
          <a:stretch>
            <a:fillRect/>
          </a:stretch>
        </p:blipFill>
        <p:spPr>
          <a:xfrm>
            <a:off x="4134565" y="3194613"/>
            <a:ext cx="3353764" cy="3107333"/>
          </a:xfrm>
          <a:prstGeom prst="rect">
            <a:avLst/>
          </a:prstGeom>
        </p:spPr>
      </p:pic>
    </p:spTree>
    <p:extLst>
      <p:ext uri="{BB962C8B-B14F-4D97-AF65-F5344CB8AC3E}">
        <p14:creationId xmlns:p14="http://schemas.microsoft.com/office/powerpoint/2010/main" val="174003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Sosiaalisen kuntoutuksen ja kuntouttavan työtoiminnan palvelupolut </a:t>
            </a:r>
            <a:r>
              <a:rPr lang="fi-FI" sz="2000" dirty="0" smtClean="0"/>
              <a:t>(</a:t>
            </a:r>
            <a:r>
              <a:rPr lang="fi-FI" sz="2000" dirty="0" smtClean="0"/>
              <a:t>projektisuunnittelija, sosiaalityöntekijä Merja Aunola)</a:t>
            </a:r>
            <a:endParaRPr lang="fi-FI" sz="3200"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9</a:t>
            </a:fld>
            <a:endParaRPr lang="fi-FI" dirty="0"/>
          </a:p>
        </p:txBody>
      </p:sp>
      <p:pic>
        <p:nvPicPr>
          <p:cNvPr id="6" name="Kuva 5"/>
          <p:cNvPicPr>
            <a:picLocks noChangeAspect="1"/>
          </p:cNvPicPr>
          <p:nvPr/>
        </p:nvPicPr>
        <p:blipFill>
          <a:blip r:embed="rId2"/>
          <a:stretch>
            <a:fillRect/>
          </a:stretch>
        </p:blipFill>
        <p:spPr>
          <a:xfrm>
            <a:off x="2002972" y="2863399"/>
            <a:ext cx="2576181" cy="3438547"/>
          </a:xfrm>
          <a:prstGeom prst="rect">
            <a:avLst/>
          </a:prstGeom>
        </p:spPr>
      </p:pic>
      <p:pic>
        <p:nvPicPr>
          <p:cNvPr id="8" name="Kuva 7"/>
          <p:cNvPicPr>
            <a:picLocks noChangeAspect="1"/>
          </p:cNvPicPr>
          <p:nvPr/>
        </p:nvPicPr>
        <p:blipFill>
          <a:blip r:embed="rId3"/>
          <a:stretch>
            <a:fillRect/>
          </a:stretch>
        </p:blipFill>
        <p:spPr>
          <a:xfrm>
            <a:off x="6430080" y="2863399"/>
            <a:ext cx="3213482" cy="3608313"/>
          </a:xfrm>
          <a:prstGeom prst="rect">
            <a:avLst/>
          </a:prstGeom>
        </p:spPr>
      </p:pic>
      <p:sp>
        <p:nvSpPr>
          <p:cNvPr id="10" name="Tekstiruutu 9"/>
          <p:cNvSpPr txBox="1"/>
          <p:nvPr/>
        </p:nvSpPr>
        <p:spPr>
          <a:xfrm>
            <a:off x="925682" y="2279509"/>
            <a:ext cx="4730760" cy="338554"/>
          </a:xfrm>
          <a:prstGeom prst="rect">
            <a:avLst/>
          </a:prstGeom>
          <a:noFill/>
        </p:spPr>
        <p:txBody>
          <a:bodyPr wrap="square" rtlCol="0">
            <a:spAutoFit/>
          </a:bodyPr>
          <a:lstStyle/>
          <a:p>
            <a:r>
              <a:rPr lang="fi-FI" sz="1600" b="1" dirty="0" smtClean="0"/>
              <a:t>Sosiaalisen kuntoutuksen palvelupolku</a:t>
            </a:r>
            <a:endParaRPr lang="fi-FI" sz="1600" b="1" dirty="0"/>
          </a:p>
        </p:txBody>
      </p:sp>
      <p:sp>
        <p:nvSpPr>
          <p:cNvPr id="11" name="Tekstiruutu 10"/>
          <p:cNvSpPr txBox="1"/>
          <p:nvPr/>
        </p:nvSpPr>
        <p:spPr>
          <a:xfrm>
            <a:off x="5863030" y="2279509"/>
            <a:ext cx="4730760" cy="338554"/>
          </a:xfrm>
          <a:prstGeom prst="rect">
            <a:avLst/>
          </a:prstGeom>
          <a:noFill/>
        </p:spPr>
        <p:txBody>
          <a:bodyPr wrap="square" rtlCol="0">
            <a:spAutoFit/>
          </a:bodyPr>
          <a:lstStyle/>
          <a:p>
            <a:r>
              <a:rPr lang="fi-FI" sz="1600" b="1" dirty="0" smtClean="0"/>
              <a:t>Kuntouttavan työtoiminnan palvelupolku</a:t>
            </a:r>
            <a:endParaRPr lang="fi-FI" sz="1600" b="1" dirty="0"/>
          </a:p>
        </p:txBody>
      </p:sp>
    </p:spTree>
    <p:extLst>
      <p:ext uri="{BB962C8B-B14F-4D97-AF65-F5344CB8AC3E}">
        <p14:creationId xmlns:p14="http://schemas.microsoft.com/office/powerpoint/2010/main" val="33311457"/>
      </p:ext>
    </p:extLst>
  </p:cSld>
  <p:clrMapOvr>
    <a:masterClrMapping/>
  </p:clrMapOvr>
</p:sld>
</file>

<file path=ppt/theme/theme1.xml><?xml version="1.0" encoding="utf-8"?>
<a:theme xmlns:a="http://schemas.openxmlformats.org/drawingml/2006/main" name="PPhyvinvointialue-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2.xml><?xml version="1.0" encoding="utf-8"?>
<a:theme xmlns:a="http://schemas.openxmlformats.org/drawingml/2006/main" name="4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672393-79b0-44ca-b1da-478db7a2b85f">
      <Terms xmlns="http://schemas.microsoft.com/office/infopath/2007/PartnerControls"/>
    </lcf76f155ced4ddcb4097134ff3c332f>
    <TaxCatchAll xmlns="d3e50268-7799-48af-83c3-9a9b063078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23F9FBE23DE9741AAC4B06DBA542379" ma:contentTypeVersion="16" ma:contentTypeDescription="Luo uusi asiakirja." ma:contentTypeScope="" ma:versionID="b913a3c12d92afe5d364b1f89701f226">
  <xsd:schema xmlns:xsd="http://www.w3.org/2001/XMLSchema" xmlns:xs="http://www.w3.org/2001/XMLSchema" xmlns:p="http://schemas.microsoft.com/office/2006/metadata/properties" xmlns:ns2="d8672393-79b0-44ca-b1da-478db7a2b85f" xmlns:ns3="2bb0a49a-9a7d-4643-b39a-2332175e2122" xmlns:ns4="d3e50268-7799-48af-83c3-9a9b063078bc" targetNamespace="http://schemas.microsoft.com/office/2006/metadata/properties" ma:root="true" ma:fieldsID="f36876c41347f63a6ecd70982589ad5b" ns2:_="" ns3:_="" ns4:_="">
    <xsd:import namespace="d8672393-79b0-44ca-b1da-478db7a2b85f"/>
    <xsd:import namespace="2bb0a49a-9a7d-4643-b39a-2332175e2122"/>
    <xsd:import namespace="d3e50268-7799-48af-83c3-9a9b063078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72393-79b0-44ca-b1da-478db7a2b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e8803545-8691-4b95-be08-91594e2525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b0a49a-9a7d-4643-b39a-2332175e2122"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833b1c3-5bc6-46dc-9123-3aa11df4ecd0}" ma:internalName="TaxCatchAll" ma:showField="CatchAllData" ma:web="2bb0a49a-9a7d-4643-b39a-2332175e21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31E4F4-2914-4808-899C-3B4FD336F678}">
  <ds:schemaRefs>
    <ds:schemaRef ds:uri="http://schemas.microsoft.com/sharepoint/v3/contenttype/forms"/>
  </ds:schemaRefs>
</ds:datastoreItem>
</file>

<file path=customXml/itemProps2.xml><?xml version="1.0" encoding="utf-8"?>
<ds:datastoreItem xmlns:ds="http://schemas.openxmlformats.org/officeDocument/2006/customXml" ds:itemID="{0F648D5F-C1DA-421F-A495-FF337E437BB7}">
  <ds:schemaRefs>
    <ds:schemaRef ds:uri="http://schemas.microsoft.com/office/2006/metadata/properties"/>
    <ds:schemaRef ds:uri="d3e50268-7799-48af-83c3-9a9b063078bc"/>
    <ds:schemaRef ds:uri="http://purl.org/dc/terms/"/>
    <ds:schemaRef ds:uri="http://schemas.openxmlformats.org/package/2006/metadata/core-properties"/>
    <ds:schemaRef ds:uri="d8672393-79b0-44ca-b1da-478db7a2b85f"/>
    <ds:schemaRef ds:uri="http://schemas.microsoft.com/office/2006/documentManagement/types"/>
    <ds:schemaRef ds:uri="http://schemas.microsoft.com/office/infopath/2007/PartnerControls"/>
    <ds:schemaRef ds:uri="http://purl.org/dc/elements/1.1/"/>
    <ds:schemaRef ds:uri="2bb0a49a-9a7d-4643-b39a-2332175e2122"/>
    <ds:schemaRef ds:uri="http://www.w3.org/XML/1998/namespace"/>
    <ds:schemaRef ds:uri="http://purl.org/dc/dcmitype/"/>
  </ds:schemaRefs>
</ds:datastoreItem>
</file>

<file path=customXml/itemProps3.xml><?xml version="1.0" encoding="utf-8"?>
<ds:datastoreItem xmlns:ds="http://schemas.openxmlformats.org/officeDocument/2006/customXml" ds:itemID="{CE067EFD-337D-4992-B7ED-BF05A8B72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672393-79b0-44ca-b1da-478db7a2b85f"/>
    <ds:schemaRef ds:uri="2bb0a49a-9a7d-4643-b39a-2332175e2122"/>
    <ds:schemaRef ds:uri="d3e50268-7799-48af-83c3-9a9b06307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Pohde</Template>
  <TotalTime>6749</TotalTime>
  <Words>957</Words>
  <Application>Microsoft Office PowerPoint</Application>
  <PresentationFormat>Laajakuva</PresentationFormat>
  <Paragraphs>170</Paragraphs>
  <Slides>11</Slides>
  <Notes>2</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11</vt:i4>
      </vt:variant>
    </vt:vector>
  </HeadingPairs>
  <TitlesOfParts>
    <vt:vector size="19" baseType="lpstr">
      <vt:lpstr>Arial</vt:lpstr>
      <vt:lpstr>Arial Narrow</vt:lpstr>
      <vt:lpstr>Calibri</vt:lpstr>
      <vt:lpstr>Calibri Light</vt:lpstr>
      <vt:lpstr>Times New Roman</vt:lpstr>
      <vt:lpstr>PPhyvinvointialue-teema</vt:lpstr>
      <vt:lpstr>4_Office-teema</vt:lpstr>
      <vt:lpstr>VN-uudistukset-ppt_01/2020</vt:lpstr>
      <vt:lpstr>Työkyvyn tuki – Kuntoutuksen kehittäminen Tulevaisuuden sote-keskusohjelmassa</vt:lpstr>
      <vt:lpstr>Työkyvyn tuen kehittäminen</vt:lpstr>
      <vt:lpstr>Työkyvyn tuen palvelut ovat osa sote-uudistusta</vt:lpstr>
      <vt:lpstr>PowerPoint-esitys</vt:lpstr>
      <vt:lpstr>PowerPoint-esitys</vt:lpstr>
      <vt:lpstr>PowerPoint-esitys</vt:lpstr>
      <vt:lpstr>PowerPoint-esitys</vt:lpstr>
      <vt:lpstr>Geneeriset työkyvyn tuen palvelupolut</vt:lpstr>
      <vt:lpstr>Sosiaalisen kuntoutuksen ja kuntouttavan työtoiminnan palvelupolut (projektisuunnittelija, sosiaalityöntekijä Merja Aunola)</vt:lpstr>
      <vt:lpstr>Työkyvyn tuen mallin rakentaminen</vt:lpstr>
      <vt:lpstr>Jatkosuunnitelmat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Pohde PowerPoint esityspohja</dc:title>
  <dc:subject/>
  <dc:creator>Mint Company</dc:creator>
  <cp:keywords/>
  <dc:description/>
  <cp:lastModifiedBy>Penttilä Saara</cp:lastModifiedBy>
  <cp:revision>45</cp:revision>
  <dcterms:created xsi:type="dcterms:W3CDTF">2022-10-05T13:44:56Z</dcterms:created>
  <dcterms:modified xsi:type="dcterms:W3CDTF">2023-06-21T07:53:30Z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0x010100F23F9FBE23DE9741AAC4B06DBA542379</vt:lpwstr>
  </property>
  <property fmtid="{D5CDD505-2E9C-101B-9397-08002B2CF9AE}" pid="3" name="MediaServiceImageTags">
    <vt:lpwstr/>
  </property>
</Properties>
</file>